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1566" r:id="rId5"/>
    <p:sldId id="1574" r:id="rId6"/>
    <p:sldId id="1593" r:id="rId7"/>
    <p:sldId id="1594" r:id="rId8"/>
    <p:sldId id="1595" r:id="rId9"/>
    <p:sldId id="1605" r:id="rId10"/>
    <p:sldId id="1606" r:id="rId11"/>
    <p:sldId id="1596" r:id="rId12"/>
    <p:sldId id="1607" r:id="rId13"/>
    <p:sldId id="1608" r:id="rId14"/>
    <p:sldId id="1597" r:id="rId15"/>
    <p:sldId id="1609" r:id="rId16"/>
    <p:sldId id="1592" r:id="rId17"/>
  </p:sldIdLst>
  <p:sldSz cx="12192000" cy="6858000"/>
  <p:notesSz cx="6858000" cy="9144000"/>
  <p:defaultTextStyle>
    <a:defPPr>
      <a:defRPr lang="en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632" userDrawn="1">
          <p15:clr>
            <a:srgbClr val="A4A3A4"/>
          </p15:clr>
        </p15:guide>
        <p15:guide id="2" pos="5314" userDrawn="1">
          <p15:clr>
            <a:srgbClr val="A4A3A4"/>
          </p15:clr>
        </p15:guide>
        <p15:guide id="3" pos="4611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örök Monika" initials="TM" lastIdx="1" clrIdx="0">
    <p:extLst>
      <p:ext uri="{19B8F6BF-5375-455C-9EA6-DF929625EA0E}">
        <p15:presenceInfo xmlns:p15="http://schemas.microsoft.com/office/powerpoint/2012/main" userId="Török Monik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E7E4E5"/>
    <a:srgbClr val="CC1125"/>
    <a:srgbClr val="E12910"/>
    <a:srgbClr val="CE3B27"/>
    <a:srgbClr val="4472C4"/>
    <a:srgbClr val="079AD7"/>
    <a:srgbClr val="CCFFCC"/>
    <a:srgbClr val="A9A9A9"/>
    <a:srgbClr val="4E85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17" autoAdjust="0"/>
    <p:restoredTop sz="93792" autoAdjust="0"/>
  </p:normalViewPr>
  <p:slideViewPr>
    <p:cSldViewPr snapToGrid="0" snapToObjects="1" showGuides="1">
      <p:cViewPr>
        <p:scale>
          <a:sx n="85" d="100"/>
          <a:sy n="85" d="100"/>
        </p:scale>
        <p:origin x="264" y="280"/>
      </p:cViewPr>
      <p:guideLst>
        <p:guide pos="5632"/>
        <p:guide pos="5314"/>
        <p:guide pos="4611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12" d="100"/>
          <a:sy n="112" d="100"/>
        </p:scale>
        <p:origin x="4072" y="192"/>
      </p:cViewPr>
      <p:guideLst/>
    </p:cSldViewPr>
  </p:notesViewPr>
  <p:gridSpacing cx="46806" cy="4680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A4EFAB81-0882-784F-86A4-BBC7ED5325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78BF92D9-1520-0A48-B2AD-8EF8D558165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5967E4-BFF4-2A4A-A331-BD44B42780BB}" type="datetimeFigureOut">
              <a:rPr lang="hu-HU" smtClean="0"/>
              <a:t>2025. 06. 20.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56162ACF-3B07-4743-8375-CD0653E534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EA60FB9-1183-A84D-B1F4-B9BBCE793A9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C3309E-5049-2A41-B4F6-E7CA6800E51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08560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F143E-0DFF-4022-8A4F-FBA4045FE2AB}" type="datetimeFigureOut">
              <a:rPr lang="hu-HU" smtClean="0"/>
              <a:t>2025. 06. 20.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A2D6D2-95F5-41FA-BE54-7BE02FC675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29564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6">
            <a:extLst>
              <a:ext uri="{FF2B5EF4-FFF2-40B4-BE49-F238E27FC236}">
                <a16:creationId xmlns:a16="http://schemas.microsoft.com/office/drawing/2014/main" id="{64AB4F33-ED6A-A54F-BEC8-0C675561A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030267"/>
            <a:ext cx="5327301" cy="1325563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lang="hu-HU" sz="4400" b="1" i="0" kern="1200" dirty="0">
                <a:solidFill>
                  <a:schemeClr val="bg1"/>
                </a:solidFill>
                <a:latin typeface="Helvetica" panose="020B05040202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18" name="Szöveg helye 17">
            <a:extLst>
              <a:ext uri="{FF2B5EF4-FFF2-40B4-BE49-F238E27FC236}">
                <a16:creationId xmlns:a16="http://schemas.microsoft.com/office/drawing/2014/main" id="{977CD33D-C6F6-2042-9D9A-C2E5912520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8" y="4817675"/>
            <a:ext cx="5580062" cy="13938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200" b="0" i="0">
                <a:solidFill>
                  <a:schemeClr val="bg1"/>
                </a:solidFill>
                <a:latin typeface="Helvetica" panose="020B05040202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6" name="Téglalap 10">
            <a:extLst>
              <a:ext uri="{FF2B5EF4-FFF2-40B4-BE49-F238E27FC236}">
                <a16:creationId xmlns:a16="http://schemas.microsoft.com/office/drawing/2014/main" id="{64D4C3D5-F6BF-98D9-591A-ECBF34DA1F11}"/>
              </a:ext>
            </a:extLst>
          </p:cNvPr>
          <p:cNvSpPr/>
          <p:nvPr userDrawn="1"/>
        </p:nvSpPr>
        <p:spPr>
          <a:xfrm>
            <a:off x="515937" y="6541806"/>
            <a:ext cx="11160125" cy="1646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/>
            <a:r>
              <a:rPr lang="en-US" sz="1000" b="0" i="0" spc="10" baseline="0" dirty="0">
                <a:solidFill>
                  <a:schemeClr val="bg1"/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© 202</a:t>
            </a:r>
            <a:r>
              <a:rPr lang="hu-HU" sz="1000" b="0" i="0" spc="10" baseline="0" dirty="0">
                <a:solidFill>
                  <a:schemeClr val="bg1"/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  <a:r>
              <a:rPr lang="en-US" sz="1000" b="0" i="0" spc="10" baseline="0" dirty="0">
                <a:solidFill>
                  <a:schemeClr val="bg1"/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Meraki Marketing Kft.  I  </a:t>
            </a:r>
            <a:r>
              <a:rPr lang="hu-HU" sz="1000" b="0" i="0" spc="10" baseline="0" dirty="0">
                <a:solidFill>
                  <a:schemeClr val="bg1"/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Jelen dokumentum a </a:t>
            </a:r>
            <a:r>
              <a:rPr lang="en-US" sz="1000" b="0" i="0" spc="10" baseline="0" dirty="0">
                <a:solidFill>
                  <a:schemeClr val="bg1"/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Meraki Marketing Kft.</a:t>
            </a:r>
            <a:r>
              <a:rPr lang="hu-HU" sz="1000" b="0" i="0" spc="10" baseline="0" dirty="0">
                <a:solidFill>
                  <a:schemeClr val="bg1"/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tulajdona</a:t>
            </a:r>
            <a:r>
              <a:rPr lang="en-US" sz="1000" b="0" i="0" spc="10" baseline="0" dirty="0">
                <a:solidFill>
                  <a:schemeClr val="bg1"/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 I  </a:t>
            </a:r>
            <a:r>
              <a:rPr lang="hu-HU" sz="1000" b="0" i="0" spc="10" baseline="0" dirty="0">
                <a:solidFill>
                  <a:schemeClr val="bg1"/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Az engedély nélküli felhasználás minden formája tiltott</a:t>
            </a:r>
          </a:p>
        </p:txBody>
      </p:sp>
    </p:spTree>
    <p:extLst>
      <p:ext uri="{BB962C8B-B14F-4D97-AF65-F5344CB8AC3E}">
        <p14:creationId xmlns:p14="http://schemas.microsoft.com/office/powerpoint/2010/main" val="1897035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9F30246-01EC-174E-A47A-DAF45B0BDD4A}"/>
              </a:ext>
            </a:extLst>
          </p:cNvPr>
          <p:cNvSpPr txBox="1">
            <a:spLocks/>
          </p:cNvSpPr>
          <p:nvPr userDrawn="1"/>
        </p:nvSpPr>
        <p:spPr>
          <a:xfrm>
            <a:off x="11212634" y="6536067"/>
            <a:ext cx="463429" cy="22008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AC10DD9-7164-684F-93EC-E594BD596965}" type="slidenum">
              <a:rPr lang="en-HU" b="0" i="0" smtClean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Verdana" panose="020B0604030504040204" pitchFamily="34" charset="0"/>
                <a:cs typeface="Helvetica Neue" panose="02000503000000020004" pitchFamily="2" charset="0"/>
              </a:rPr>
              <a:pPr algn="r"/>
              <a:t>‹#›</a:t>
            </a:fld>
            <a:endParaRPr lang="en-HU" b="0" i="0" dirty="0">
              <a:solidFill>
                <a:schemeClr val="accent6">
                  <a:lumMod val="75000"/>
                </a:schemeClr>
              </a:solidFill>
              <a:latin typeface="Helvetica" panose="020B0504020202030204" pitchFamily="34" charset="0"/>
              <a:ea typeface="Verdana" panose="020B0604030504040204" pitchFamily="34" charset="0"/>
              <a:cs typeface="Helvetica Neue" panose="02000503000000020004" pitchFamily="2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40C3C5C-BFBC-924D-82E0-A774F3779ECA}"/>
              </a:ext>
            </a:extLst>
          </p:cNvPr>
          <p:cNvCxnSpPr>
            <a:cxnSpLocks/>
          </p:cNvCxnSpPr>
          <p:nvPr userDrawn="1"/>
        </p:nvCxnSpPr>
        <p:spPr>
          <a:xfrm>
            <a:off x="531987" y="876974"/>
            <a:ext cx="111440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814D5C43-C61E-364E-942A-1FDD57C7EE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80758" y="6329345"/>
            <a:ext cx="11847830" cy="108585"/>
          </a:xfrm>
          <a:prstGeom prst="rect">
            <a:avLst/>
          </a:prstGeom>
        </p:spPr>
      </p:pic>
      <p:sp>
        <p:nvSpPr>
          <p:cNvPr id="4" name="Szöveg helye 3">
            <a:extLst>
              <a:ext uri="{FF2B5EF4-FFF2-40B4-BE49-F238E27FC236}">
                <a16:creationId xmlns:a16="http://schemas.microsoft.com/office/drawing/2014/main" id="{E9AEA229-FAFC-EF47-BDCD-9BFAADA051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7" y="1304924"/>
            <a:ext cx="11160125" cy="3958451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Clr>
                <a:srgbClr val="CE3B27"/>
              </a:buClr>
              <a:buFont typeface="Arial" panose="020B0604020202020204" pitchFamily="34" charset="0"/>
              <a:buChar char="•"/>
              <a:defRPr sz="2600" b="0" i="0">
                <a:latin typeface="Helvetica" panose="020B05040202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8000" indent="-180000">
              <a:lnSpc>
                <a:spcPct val="100000"/>
              </a:lnSpc>
              <a:buFont typeface="Arial" panose="020B0604020202020204" pitchFamily="34" charset="0"/>
              <a:buChar char="•"/>
              <a:defRPr sz="2200" b="0" i="0">
                <a:latin typeface="Helvetica" panose="020B05040202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648000" indent="-180000">
              <a:lnSpc>
                <a:spcPct val="100000"/>
              </a:lnSpc>
              <a:buFont typeface="Arial" panose="020B0604020202020204" pitchFamily="34" charset="0"/>
              <a:buChar char="•"/>
              <a:defRPr b="0" i="0">
                <a:latin typeface="Helvetica" panose="020B05040202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lnSpc>
                <a:spcPct val="100000"/>
              </a:lnSpc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lnSpc>
                <a:spcPct val="100000"/>
              </a:lnSpc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18" name="Cím 17">
            <a:extLst>
              <a:ext uri="{FF2B5EF4-FFF2-40B4-BE49-F238E27FC236}">
                <a16:creationId xmlns:a16="http://schemas.microsoft.com/office/drawing/2014/main" id="{CCFDF211-5C97-0A46-BDC5-07E4A50783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47573"/>
            <a:ext cx="8057973" cy="481675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 i="0">
                <a:latin typeface="Helvetica" panose="020B05040202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A1A24A57-2E30-F141-A5AC-4D7D54F97B82}"/>
              </a:ext>
            </a:extLst>
          </p:cNvPr>
          <p:cNvSpPr/>
          <p:nvPr userDrawn="1"/>
        </p:nvSpPr>
        <p:spPr>
          <a:xfrm>
            <a:off x="515938" y="837247"/>
            <a:ext cx="720000" cy="717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b="0" i="0" dirty="0">
              <a:latin typeface="Helvetica" panose="020B050402020203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Téglalap 10">
            <a:extLst>
              <a:ext uri="{FF2B5EF4-FFF2-40B4-BE49-F238E27FC236}">
                <a16:creationId xmlns:a16="http://schemas.microsoft.com/office/drawing/2014/main" id="{109B16AC-F4EE-CCFC-7724-1ADCD9835952}"/>
              </a:ext>
            </a:extLst>
          </p:cNvPr>
          <p:cNvSpPr/>
          <p:nvPr userDrawn="1"/>
        </p:nvSpPr>
        <p:spPr>
          <a:xfrm>
            <a:off x="515937" y="6541806"/>
            <a:ext cx="11160125" cy="1646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/>
            <a:r>
              <a:rPr lang="en-US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© 202</a:t>
            </a:r>
            <a:r>
              <a:rPr lang="hu-HU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  <a:r>
              <a:rPr lang="en-US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Meraki Marketing Kft.  I  </a:t>
            </a:r>
            <a:r>
              <a:rPr lang="hu-HU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Jelen dokumentum a </a:t>
            </a:r>
            <a:r>
              <a:rPr lang="en-US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Meraki Marketing Kft.</a:t>
            </a:r>
            <a:r>
              <a:rPr lang="hu-HU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tulajdona</a:t>
            </a:r>
            <a:r>
              <a:rPr lang="en-US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 I  </a:t>
            </a:r>
            <a:r>
              <a:rPr lang="hu-HU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Az engedély nélküli felhasználás minden formája tiltott</a:t>
            </a:r>
          </a:p>
        </p:txBody>
      </p:sp>
      <p:pic>
        <p:nvPicPr>
          <p:cNvPr id="9" name="Picture 12">
            <a:extLst>
              <a:ext uri="{FF2B5EF4-FFF2-40B4-BE49-F238E27FC236}">
                <a16:creationId xmlns:a16="http://schemas.microsoft.com/office/drawing/2014/main" id="{9084C574-7AAF-EC41-586D-EFE2E3492E6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78346" y="444756"/>
            <a:ext cx="797716" cy="309319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656EDAA3-A818-2AC5-5FE0-9682D9BAC17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406843" y="514243"/>
            <a:ext cx="1103220" cy="17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160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9F30246-01EC-174E-A47A-DAF45B0BDD4A}"/>
              </a:ext>
            </a:extLst>
          </p:cNvPr>
          <p:cNvSpPr txBox="1">
            <a:spLocks/>
          </p:cNvSpPr>
          <p:nvPr userDrawn="1"/>
        </p:nvSpPr>
        <p:spPr>
          <a:xfrm>
            <a:off x="11212634" y="6536067"/>
            <a:ext cx="463429" cy="22008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AC10DD9-7164-684F-93EC-E594BD596965}" type="slidenum">
              <a:rPr lang="en-HU" b="0" i="0" smtClean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Verdana" panose="020B0604030504040204" pitchFamily="34" charset="0"/>
                <a:cs typeface="Helvetica Neue" panose="02000503000000020004" pitchFamily="2" charset="0"/>
              </a:rPr>
              <a:pPr algn="r"/>
              <a:t>‹#›</a:t>
            </a:fld>
            <a:endParaRPr lang="en-HU" b="0" i="0" dirty="0">
              <a:solidFill>
                <a:schemeClr val="accent6">
                  <a:lumMod val="75000"/>
                </a:schemeClr>
              </a:solidFill>
              <a:latin typeface="Helvetica" panose="020B0504020202030204" pitchFamily="34" charset="0"/>
              <a:ea typeface="Verdana" panose="020B0604030504040204" pitchFamily="34" charset="0"/>
              <a:cs typeface="Helvetica Neue" panose="02000503000000020004" pitchFamily="2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40C3C5C-BFBC-924D-82E0-A774F3779ECA}"/>
              </a:ext>
            </a:extLst>
          </p:cNvPr>
          <p:cNvCxnSpPr>
            <a:cxnSpLocks/>
          </p:cNvCxnSpPr>
          <p:nvPr userDrawn="1"/>
        </p:nvCxnSpPr>
        <p:spPr>
          <a:xfrm>
            <a:off x="531987" y="876974"/>
            <a:ext cx="111440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814D5C43-C61E-364E-942A-1FDD57C7EE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80758" y="6329345"/>
            <a:ext cx="11847830" cy="108585"/>
          </a:xfrm>
          <a:prstGeom prst="rect">
            <a:avLst/>
          </a:prstGeom>
        </p:spPr>
      </p:pic>
      <p:sp>
        <p:nvSpPr>
          <p:cNvPr id="4" name="Szöveg helye 3">
            <a:extLst>
              <a:ext uri="{FF2B5EF4-FFF2-40B4-BE49-F238E27FC236}">
                <a16:creationId xmlns:a16="http://schemas.microsoft.com/office/drawing/2014/main" id="{E9AEA229-FAFC-EF47-BDCD-9BFAADA051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1304924"/>
            <a:ext cx="5337894" cy="3958451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buClr>
                <a:srgbClr val="CE3B27"/>
              </a:buClr>
              <a:buFont typeface="Arial" panose="020B0604020202020204" pitchFamily="34" charset="0"/>
              <a:buChar char="•"/>
              <a:defRPr sz="2600" b="0" i="0">
                <a:latin typeface="Helvetica" panose="020B05040202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8000" indent="-180000">
              <a:lnSpc>
                <a:spcPct val="100000"/>
              </a:lnSpc>
              <a:buFont typeface="Arial" panose="020B0604020202020204" pitchFamily="34" charset="0"/>
              <a:buChar char="•"/>
              <a:defRPr sz="2200" b="0" i="0">
                <a:latin typeface="Helvetica" panose="020B05040202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648000" indent="-180000">
              <a:lnSpc>
                <a:spcPct val="100000"/>
              </a:lnSpc>
              <a:buFont typeface="Arial" panose="020B0604020202020204" pitchFamily="34" charset="0"/>
              <a:buChar char="•"/>
              <a:defRPr b="0" i="0">
                <a:latin typeface="Helvetica" panose="020B05040202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lnSpc>
                <a:spcPct val="100000"/>
              </a:lnSpc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lnSpc>
                <a:spcPct val="100000"/>
              </a:lnSpc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</p:txBody>
      </p:sp>
      <p:sp>
        <p:nvSpPr>
          <p:cNvPr id="18" name="Cím 17">
            <a:extLst>
              <a:ext uri="{FF2B5EF4-FFF2-40B4-BE49-F238E27FC236}">
                <a16:creationId xmlns:a16="http://schemas.microsoft.com/office/drawing/2014/main" id="{CCFDF211-5C97-0A46-BDC5-07E4A50783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47573"/>
            <a:ext cx="8193440" cy="481675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 i="0">
                <a:latin typeface="Helvetica" panose="020B05040202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A1A24A57-2E30-F141-A5AC-4D7D54F97B82}"/>
              </a:ext>
            </a:extLst>
          </p:cNvPr>
          <p:cNvSpPr/>
          <p:nvPr userDrawn="1"/>
        </p:nvSpPr>
        <p:spPr>
          <a:xfrm>
            <a:off x="515938" y="837247"/>
            <a:ext cx="720000" cy="717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b="0" i="0" dirty="0">
              <a:latin typeface="Helvetica" panose="020B050402020203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Téglalap 10">
            <a:extLst>
              <a:ext uri="{FF2B5EF4-FFF2-40B4-BE49-F238E27FC236}">
                <a16:creationId xmlns:a16="http://schemas.microsoft.com/office/drawing/2014/main" id="{109B16AC-F4EE-CCFC-7724-1ADCD9835952}"/>
              </a:ext>
            </a:extLst>
          </p:cNvPr>
          <p:cNvSpPr/>
          <p:nvPr userDrawn="1"/>
        </p:nvSpPr>
        <p:spPr>
          <a:xfrm>
            <a:off x="515937" y="6541806"/>
            <a:ext cx="11160125" cy="1646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/>
            <a:r>
              <a:rPr lang="en-US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© 202</a:t>
            </a:r>
            <a:r>
              <a:rPr lang="hu-HU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  <a:r>
              <a:rPr lang="en-US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Meraki Marketing Kft.  I  </a:t>
            </a:r>
            <a:r>
              <a:rPr lang="hu-HU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Jelen dokumentum a </a:t>
            </a:r>
            <a:r>
              <a:rPr lang="en-US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Meraki Marketing Kft.</a:t>
            </a:r>
            <a:r>
              <a:rPr lang="hu-HU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tulajdona</a:t>
            </a:r>
            <a:r>
              <a:rPr lang="en-US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 I  </a:t>
            </a:r>
            <a:r>
              <a:rPr lang="hu-HU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Az engedély nélküli felhasználás minden formája tiltott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EFBA91-45ED-5721-227A-D432840BEA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38170" y="1304924"/>
            <a:ext cx="5337893" cy="3000129"/>
          </a:xfrm>
          <a:prstGeom prst="rect">
            <a:avLst/>
          </a:prstGeom>
          <a:solidFill>
            <a:schemeClr val="accent3"/>
          </a:solidFill>
          <a:ln w="6350">
            <a:solidFill>
              <a:schemeClr val="accent5"/>
            </a:solidFill>
          </a:ln>
          <a:effectLst>
            <a:outerShdw blurRad="50800" sx="102000" sy="102000" algn="ctr" rotWithShape="0">
              <a:prstClr val="black">
                <a:alpha val="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200" b="0" i="0">
                <a:latin typeface="Helvetica" panose="020B05040202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hu-HU" noProof="0" dirty="0"/>
              <a:t>Kép beszúrásához kattintson az ikonra</a:t>
            </a:r>
            <a:endParaRPr lang="en-US" noProof="0" dirty="0"/>
          </a:p>
        </p:txBody>
      </p:sp>
      <p:pic>
        <p:nvPicPr>
          <p:cNvPr id="9" name="Picture 12">
            <a:extLst>
              <a:ext uri="{FF2B5EF4-FFF2-40B4-BE49-F238E27FC236}">
                <a16:creationId xmlns:a16="http://schemas.microsoft.com/office/drawing/2014/main" id="{B1244055-BF6E-9101-5F1A-B8A3C61C65D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78346" y="444756"/>
            <a:ext cx="797716" cy="309319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CA520977-AADC-42BF-3870-15ADE88B40C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406843" y="514243"/>
            <a:ext cx="1103220" cy="17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638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9F30246-01EC-174E-A47A-DAF45B0BDD4A}"/>
              </a:ext>
            </a:extLst>
          </p:cNvPr>
          <p:cNvSpPr txBox="1">
            <a:spLocks/>
          </p:cNvSpPr>
          <p:nvPr userDrawn="1"/>
        </p:nvSpPr>
        <p:spPr>
          <a:xfrm>
            <a:off x="11212634" y="6536067"/>
            <a:ext cx="463429" cy="22008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AC10DD9-7164-684F-93EC-E594BD596965}" type="slidenum">
              <a:rPr lang="en-HU" b="0" i="0" smtClean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Verdana" panose="020B0604030504040204" pitchFamily="34" charset="0"/>
                <a:cs typeface="Helvetica Neue" panose="02000503000000020004" pitchFamily="2" charset="0"/>
              </a:rPr>
              <a:pPr algn="r"/>
              <a:t>‹#›</a:t>
            </a:fld>
            <a:endParaRPr lang="en-HU" b="0" i="0" dirty="0">
              <a:solidFill>
                <a:schemeClr val="accent6">
                  <a:lumMod val="75000"/>
                </a:schemeClr>
              </a:solidFill>
              <a:latin typeface="Helvetica" panose="020B0504020202030204" pitchFamily="34" charset="0"/>
              <a:ea typeface="Verdana" panose="020B0604030504040204" pitchFamily="34" charset="0"/>
              <a:cs typeface="Helvetica Neue" panose="02000503000000020004" pitchFamily="2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40C3C5C-BFBC-924D-82E0-A774F3779ECA}"/>
              </a:ext>
            </a:extLst>
          </p:cNvPr>
          <p:cNvCxnSpPr>
            <a:cxnSpLocks/>
          </p:cNvCxnSpPr>
          <p:nvPr userDrawn="1"/>
        </p:nvCxnSpPr>
        <p:spPr>
          <a:xfrm>
            <a:off x="531987" y="876974"/>
            <a:ext cx="111440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814D5C43-C61E-364E-942A-1FDD57C7EE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80758" y="6329345"/>
            <a:ext cx="11847830" cy="108585"/>
          </a:xfrm>
          <a:prstGeom prst="rect">
            <a:avLst/>
          </a:prstGeom>
        </p:spPr>
      </p:pic>
      <p:sp>
        <p:nvSpPr>
          <p:cNvPr id="18" name="Cím 17">
            <a:extLst>
              <a:ext uri="{FF2B5EF4-FFF2-40B4-BE49-F238E27FC236}">
                <a16:creationId xmlns:a16="http://schemas.microsoft.com/office/drawing/2014/main" id="{CCFDF211-5C97-0A46-BDC5-07E4A50783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47573"/>
            <a:ext cx="8193440" cy="481675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 i="0">
                <a:latin typeface="Helvetica" panose="020B05040202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A1A24A57-2E30-F141-A5AC-4D7D54F97B82}"/>
              </a:ext>
            </a:extLst>
          </p:cNvPr>
          <p:cNvSpPr/>
          <p:nvPr userDrawn="1"/>
        </p:nvSpPr>
        <p:spPr>
          <a:xfrm>
            <a:off x="515938" y="837247"/>
            <a:ext cx="720000" cy="717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b="0" i="0" dirty="0">
              <a:latin typeface="Helvetica" panose="020B050402020203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Téglalap 10">
            <a:extLst>
              <a:ext uri="{FF2B5EF4-FFF2-40B4-BE49-F238E27FC236}">
                <a16:creationId xmlns:a16="http://schemas.microsoft.com/office/drawing/2014/main" id="{B7A563E3-62C9-CC51-A5F6-3EE460F1EA50}"/>
              </a:ext>
            </a:extLst>
          </p:cNvPr>
          <p:cNvSpPr/>
          <p:nvPr userDrawn="1"/>
        </p:nvSpPr>
        <p:spPr>
          <a:xfrm>
            <a:off x="515937" y="6541806"/>
            <a:ext cx="11160125" cy="1646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/>
            <a:r>
              <a:rPr lang="en-US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© 202</a:t>
            </a:r>
            <a:r>
              <a:rPr lang="hu-HU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  <a:r>
              <a:rPr lang="en-US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Meraki Marketing Kft.  I  </a:t>
            </a:r>
            <a:r>
              <a:rPr lang="hu-HU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Jelen dokumentum a </a:t>
            </a:r>
            <a:r>
              <a:rPr lang="en-US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Meraki Marketing Kft.</a:t>
            </a:r>
            <a:r>
              <a:rPr lang="hu-HU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tulajdona</a:t>
            </a:r>
            <a:r>
              <a:rPr lang="en-US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 I  </a:t>
            </a:r>
            <a:r>
              <a:rPr lang="hu-HU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Az engedély nélküli felhasználás minden formája tiltott</a:t>
            </a:r>
          </a:p>
        </p:txBody>
      </p:sp>
      <p:pic>
        <p:nvPicPr>
          <p:cNvPr id="9" name="Picture 12">
            <a:extLst>
              <a:ext uri="{FF2B5EF4-FFF2-40B4-BE49-F238E27FC236}">
                <a16:creationId xmlns:a16="http://schemas.microsoft.com/office/drawing/2014/main" id="{D2CA261D-2C58-7030-A605-31AB88ACA7F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78346" y="444756"/>
            <a:ext cx="797716" cy="309319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FB2970B2-3618-E434-0313-5FD7BDBC3E7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406843" y="514243"/>
            <a:ext cx="1103220" cy="17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3368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9F30246-01EC-174E-A47A-DAF45B0BDD4A}"/>
              </a:ext>
            </a:extLst>
          </p:cNvPr>
          <p:cNvSpPr txBox="1">
            <a:spLocks/>
          </p:cNvSpPr>
          <p:nvPr userDrawn="1"/>
        </p:nvSpPr>
        <p:spPr>
          <a:xfrm>
            <a:off x="11212634" y="6536067"/>
            <a:ext cx="463429" cy="22008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AC10DD9-7164-684F-93EC-E594BD596965}" type="slidenum">
              <a:rPr lang="en-HU" b="0" i="0" smtClean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Verdana" panose="020B0604030504040204" pitchFamily="34" charset="0"/>
                <a:cs typeface="Helvetica Neue" panose="02000503000000020004" pitchFamily="2" charset="0"/>
              </a:rPr>
              <a:pPr algn="r"/>
              <a:t>‹#›</a:t>
            </a:fld>
            <a:endParaRPr lang="en-HU" b="0" i="0" dirty="0">
              <a:solidFill>
                <a:schemeClr val="accent6">
                  <a:lumMod val="75000"/>
                </a:schemeClr>
              </a:solidFill>
              <a:latin typeface="Helvetica" panose="020B0504020202030204" pitchFamily="34" charset="0"/>
              <a:ea typeface="Verdana" panose="020B0604030504040204" pitchFamily="34" charset="0"/>
              <a:cs typeface="Helvetica Neue" panose="02000503000000020004" pitchFamily="2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40C3C5C-BFBC-924D-82E0-A774F3779ECA}"/>
              </a:ext>
            </a:extLst>
          </p:cNvPr>
          <p:cNvCxnSpPr>
            <a:cxnSpLocks/>
          </p:cNvCxnSpPr>
          <p:nvPr userDrawn="1"/>
        </p:nvCxnSpPr>
        <p:spPr>
          <a:xfrm>
            <a:off x="531987" y="876974"/>
            <a:ext cx="111440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814D5C43-C61E-364E-942A-1FDD57C7EE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80758" y="6329345"/>
            <a:ext cx="11847830" cy="108585"/>
          </a:xfrm>
          <a:prstGeom prst="rect">
            <a:avLst/>
          </a:prstGeom>
        </p:spPr>
      </p:pic>
      <p:sp>
        <p:nvSpPr>
          <p:cNvPr id="18" name="Cím 17">
            <a:extLst>
              <a:ext uri="{FF2B5EF4-FFF2-40B4-BE49-F238E27FC236}">
                <a16:creationId xmlns:a16="http://schemas.microsoft.com/office/drawing/2014/main" id="{CCFDF211-5C97-0A46-BDC5-07E4A50783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47573"/>
            <a:ext cx="8069262" cy="481675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 i="0">
                <a:latin typeface="Helvetica" panose="020B05040202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A1A24A57-2E30-F141-A5AC-4D7D54F97B82}"/>
              </a:ext>
            </a:extLst>
          </p:cNvPr>
          <p:cNvSpPr/>
          <p:nvPr userDrawn="1"/>
        </p:nvSpPr>
        <p:spPr>
          <a:xfrm>
            <a:off x="515938" y="837247"/>
            <a:ext cx="720000" cy="717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b="0" i="0" dirty="0">
              <a:latin typeface="Helvetica" panose="020B050402020203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Téglalap 10">
            <a:extLst>
              <a:ext uri="{FF2B5EF4-FFF2-40B4-BE49-F238E27FC236}">
                <a16:creationId xmlns:a16="http://schemas.microsoft.com/office/drawing/2014/main" id="{15BFB720-5967-9B82-DDAA-689D510BFE2E}"/>
              </a:ext>
            </a:extLst>
          </p:cNvPr>
          <p:cNvSpPr/>
          <p:nvPr userDrawn="1"/>
        </p:nvSpPr>
        <p:spPr>
          <a:xfrm>
            <a:off x="515937" y="6541806"/>
            <a:ext cx="11160125" cy="1646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/>
            <a:r>
              <a:rPr lang="en-US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© 202</a:t>
            </a:r>
            <a:r>
              <a:rPr lang="hu-HU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  <a:r>
              <a:rPr lang="en-US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Meraki Marketing Kft.  I  </a:t>
            </a:r>
            <a:r>
              <a:rPr lang="hu-HU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Jelen dokumentum a </a:t>
            </a:r>
            <a:r>
              <a:rPr lang="en-US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Meraki Marketing Kft.</a:t>
            </a:r>
            <a:r>
              <a:rPr lang="hu-HU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tulajdona</a:t>
            </a:r>
            <a:r>
              <a:rPr lang="en-US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 I  </a:t>
            </a:r>
            <a:r>
              <a:rPr lang="hu-HU" sz="1000" b="0" i="0" spc="10" baseline="0" dirty="0">
                <a:solidFill>
                  <a:schemeClr val="accent6">
                    <a:lumMod val="75000"/>
                  </a:schemeClr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Az engedély nélküli felhasználás minden formája tiltott</a:t>
            </a:r>
          </a:p>
        </p:txBody>
      </p:sp>
      <p:pic>
        <p:nvPicPr>
          <p:cNvPr id="5" name="Picture 12">
            <a:extLst>
              <a:ext uri="{FF2B5EF4-FFF2-40B4-BE49-F238E27FC236}">
                <a16:creationId xmlns:a16="http://schemas.microsoft.com/office/drawing/2014/main" id="{9908FEC9-9CB5-FF70-0AE6-F721363627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78346" y="444756"/>
            <a:ext cx="797716" cy="309319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46A75FB4-2D79-EEE6-9CE3-AB1663BF55F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406843" y="514243"/>
            <a:ext cx="1103220" cy="17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1012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_H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10">
            <a:extLst>
              <a:ext uri="{FF2B5EF4-FFF2-40B4-BE49-F238E27FC236}">
                <a16:creationId xmlns:a16="http://schemas.microsoft.com/office/drawing/2014/main" id="{69ED1D6D-202D-860C-73AC-43F0F85D9A6A}"/>
              </a:ext>
            </a:extLst>
          </p:cNvPr>
          <p:cNvSpPr/>
          <p:nvPr userDrawn="1"/>
        </p:nvSpPr>
        <p:spPr>
          <a:xfrm>
            <a:off x="515937" y="6541806"/>
            <a:ext cx="11160125" cy="1646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/>
            <a:r>
              <a:rPr lang="en-US" sz="1000" b="0" i="0" spc="10" baseline="0" dirty="0">
                <a:solidFill>
                  <a:schemeClr val="bg1"/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© 202</a:t>
            </a:r>
            <a:r>
              <a:rPr lang="hu-HU" sz="1000" b="0" i="0" spc="10" baseline="0" dirty="0">
                <a:solidFill>
                  <a:schemeClr val="bg1"/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  <a:r>
              <a:rPr lang="en-US" sz="1000" b="0" i="0" spc="10" baseline="0" dirty="0">
                <a:solidFill>
                  <a:schemeClr val="bg1"/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Meraki Marketing Kft.  I  </a:t>
            </a:r>
            <a:r>
              <a:rPr lang="hu-HU" sz="1000" b="0" i="0" spc="10" baseline="0" dirty="0">
                <a:solidFill>
                  <a:schemeClr val="bg1"/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Jelen dokumentum a </a:t>
            </a:r>
            <a:r>
              <a:rPr lang="en-US" sz="1000" b="0" i="0" spc="10" baseline="0" dirty="0">
                <a:solidFill>
                  <a:schemeClr val="bg1"/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Meraki Marketing Kft.</a:t>
            </a:r>
            <a:r>
              <a:rPr lang="hu-HU" sz="1000" b="0" i="0" spc="10" baseline="0" dirty="0">
                <a:solidFill>
                  <a:schemeClr val="bg1"/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tulajdona</a:t>
            </a:r>
            <a:r>
              <a:rPr lang="en-US" sz="1000" b="0" i="0" spc="10" baseline="0" dirty="0">
                <a:solidFill>
                  <a:schemeClr val="bg1"/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 I  </a:t>
            </a:r>
            <a:r>
              <a:rPr lang="hu-HU" sz="1000" b="0" i="0" spc="10" baseline="0" dirty="0">
                <a:solidFill>
                  <a:schemeClr val="bg1"/>
                </a:solidFill>
                <a:latin typeface="Helvetica" panose="020B050402020203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Az engedély nélküli felhasználás minden formája tiltott</a:t>
            </a:r>
          </a:p>
        </p:txBody>
      </p:sp>
    </p:spTree>
    <p:extLst>
      <p:ext uri="{BB962C8B-B14F-4D97-AF65-F5344CB8AC3E}">
        <p14:creationId xmlns:p14="http://schemas.microsoft.com/office/powerpoint/2010/main" val="152835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089B891-E9F3-62A8-1CFD-D5BA32AFA6D5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720513" y="190500"/>
            <a:ext cx="309562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</a:t>
            </a:r>
          </a:p>
        </p:txBody>
      </p:sp>
    </p:spTree>
    <p:extLst>
      <p:ext uri="{BB962C8B-B14F-4D97-AF65-F5344CB8AC3E}">
        <p14:creationId xmlns:p14="http://schemas.microsoft.com/office/powerpoint/2010/main" val="2499111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789" r:id="rId3"/>
    <p:sldLayoutId id="2147483779" r:id="rId4"/>
    <p:sldLayoutId id="2147483784" r:id="rId5"/>
    <p:sldLayoutId id="214748377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50">
          <p15:clr>
            <a:srgbClr val="F26B43"/>
          </p15:clr>
        </p15:guide>
        <p15:guide id="2" pos="325">
          <p15:clr>
            <a:srgbClr val="F26B43"/>
          </p15:clr>
        </p15:guide>
        <p15:guide id="3" orient="horz" pos="822">
          <p15:clr>
            <a:srgbClr val="F26B43"/>
          </p15:clr>
        </p15:guide>
        <p15:guide id="4" orient="horz" pos="4201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2260">
          <p15:clr>
            <a:srgbClr val="F26B43"/>
          </p15:clr>
        </p15:guide>
        <p15:guide id="7" pos="7355">
          <p15:clr>
            <a:srgbClr val="F26B43"/>
          </p15:clr>
        </p15:guide>
        <p15:guide id="8" orient="horz" pos="436">
          <p15:clr>
            <a:srgbClr val="F26B43"/>
          </p15:clr>
        </p15:guide>
        <p15:guide id="9" orient="horz" pos="370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7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435775D-C9F9-4997-81C5-A44E9D516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024588"/>
            <a:ext cx="5327301" cy="1325563"/>
          </a:xfrm>
        </p:spPr>
        <p:txBody>
          <a:bodyPr/>
          <a:lstStyle/>
          <a:p>
            <a:r>
              <a:rPr lang="hu-HU" sz="4800" dirty="0"/>
              <a:t>HRBEST 2025</a:t>
            </a:r>
            <a:endParaRPr lang="en-GB" sz="4800" dirty="0">
              <a:latin typeface="Helvetica" panose="020B0504020202030204" pitchFamily="34" charset="0"/>
            </a:endParaRP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4893B8C0-5601-4B3B-836F-383C3B173A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8" y="4045264"/>
            <a:ext cx="5277155" cy="1059250"/>
          </a:xfrm>
        </p:spPr>
        <p:txBody>
          <a:bodyPr/>
          <a:lstStyle/>
          <a:p>
            <a:r>
              <a:rPr lang="hu-HU" b="1" dirty="0"/>
              <a:t>Kategória:</a:t>
            </a:r>
          </a:p>
          <a:p>
            <a:r>
              <a:rPr lang="hu-HU" dirty="0"/>
              <a:t>WELL-AT-WORK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BF9174CB-6509-587B-17BA-B8F79E88D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939" y="882631"/>
            <a:ext cx="1721786" cy="321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898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5DBA67-F804-E19D-4207-1995BB078D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8" y="1304925"/>
            <a:ext cx="6381819" cy="3857744"/>
          </a:xfrm>
        </p:spPr>
        <p:txBody>
          <a:bodyPr/>
          <a:lstStyle/>
          <a:p>
            <a:pPr marL="0" indent="0">
              <a:buNone/>
            </a:pPr>
            <a:r>
              <a:rPr lang="hu-HU" sz="2000" dirty="0"/>
              <a:t>A CETIN immáron második </a:t>
            </a:r>
            <a:r>
              <a:rPr lang="hu-HU" sz="2000" dirty="0" err="1"/>
              <a:t>évadába</a:t>
            </a:r>
            <a:r>
              <a:rPr lang="hu-HU" sz="2000" dirty="0"/>
              <a:t> lépett programja, a </a:t>
            </a:r>
            <a:r>
              <a:rPr lang="hu-HU" sz="2000" dirty="0" err="1"/>
              <a:t>STEMpowered</a:t>
            </a:r>
            <a:r>
              <a:rPr lang="hu-HU" sz="2000" dirty="0"/>
              <a:t> </a:t>
            </a:r>
            <a:r>
              <a:rPr lang="hu-HU" sz="2000" dirty="0" err="1"/>
              <a:t>by</a:t>
            </a:r>
            <a:r>
              <a:rPr lang="hu-HU" sz="2000" dirty="0"/>
              <a:t> CETIN a középiskolás, pályaválasztás előtt lévő lányokat célozza meg. Ebben a programban aktívan résztvevő munkatársaink – az úgynevezett „</a:t>
            </a:r>
            <a:r>
              <a:rPr lang="hu-HU" sz="2000" dirty="0" err="1"/>
              <a:t>buddyk</a:t>
            </a:r>
            <a:r>
              <a:rPr lang="hu-HU" sz="2000" dirty="0"/>
              <a:t>” – részéről jött a felvetés: </a:t>
            </a:r>
            <a:r>
              <a:rPr lang="hu-HU" sz="2000" b="1" dirty="0"/>
              <a:t>mi lenne, ha a dolgozóink gyerekei is betekintést nyerhetnének a STEM világába, a CETIN mindennapjaiba?</a:t>
            </a:r>
            <a:r>
              <a:rPr lang="hu-HU" sz="2000" dirty="0"/>
              <a:t> Miért ne élhetnék meg a </a:t>
            </a:r>
            <a:r>
              <a:rPr lang="hu-HU" sz="2000" dirty="0" err="1"/>
              <a:t>cetinesek</a:t>
            </a:r>
            <a:r>
              <a:rPr lang="hu-HU" sz="2000" dirty="0"/>
              <a:t> gyermekei is azt a sokféle színes lehetőséget, amit a </a:t>
            </a:r>
            <a:r>
              <a:rPr lang="hu-HU" sz="2000" dirty="0" err="1"/>
              <a:t>STEMpoweredben</a:t>
            </a:r>
            <a:r>
              <a:rPr lang="hu-HU" sz="2000" dirty="0"/>
              <a:t> a „külsős” résztvevők már megtapasztalhattak?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7F0C1B3-A287-4C98-2253-404F5F5A0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KIHÍVÁS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02ABD446-FF69-F26E-4507-6EB6B88AA4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8360" y="-288235"/>
            <a:ext cx="7929769" cy="792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095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>
            <a:extLst>
              <a:ext uri="{FF2B5EF4-FFF2-40B4-BE49-F238E27FC236}">
                <a16:creationId xmlns:a16="http://schemas.microsoft.com/office/drawing/2014/main" id="{875FAA46-D81E-4BED-7C65-D68DC92E7C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9" y="1304924"/>
            <a:ext cx="7236583" cy="4728127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hu-HU" sz="2000" dirty="0"/>
              <a:t>A CETIN – szervezetileg fiatal vállalatként – fontosnak tartja a közösségépítést: ezért kiterjedt és folyamatosan bővül saját </a:t>
            </a:r>
            <a:r>
              <a:rPr lang="hu-HU" sz="2000" dirty="0" err="1"/>
              <a:t>wellbeingprogramunk</a:t>
            </a:r>
            <a:r>
              <a:rPr lang="hu-HU" sz="2000" dirty="0"/>
              <a:t>. Ebbe a sorba ágyaztuk be az ötletünket.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hu-HU" sz="2000" dirty="0"/>
              <a:t>Egy olyan </a:t>
            </a:r>
            <a:r>
              <a:rPr lang="hu-HU" sz="2000" b="1" dirty="0"/>
              <a:t>gyereknapot</a:t>
            </a:r>
            <a:r>
              <a:rPr lang="hu-HU" sz="2000" dirty="0"/>
              <a:t> szerveztünk (első alkalommal a cég életében), amely a CETIN-re jellemző jegyekkel rendelkezik:</a:t>
            </a:r>
          </a:p>
          <a:p>
            <a:pPr marL="360000" lvl="0" indent="-180000">
              <a:spcBef>
                <a:spcPts val="0"/>
              </a:spcBef>
              <a:spcAft>
                <a:spcPts val="300"/>
              </a:spcAft>
            </a:pPr>
            <a:r>
              <a:rPr lang="hu-HU" sz="1800" dirty="0"/>
              <a:t>köze van a </a:t>
            </a:r>
            <a:r>
              <a:rPr lang="hu-HU" sz="1800" b="1" dirty="0"/>
              <a:t>távközlési</a:t>
            </a:r>
            <a:r>
              <a:rPr lang="hu-HU" sz="1800" dirty="0"/>
              <a:t> tevékenységeinkhez,</a:t>
            </a:r>
          </a:p>
          <a:p>
            <a:pPr marL="360000" lvl="0" indent="-180000">
              <a:spcBef>
                <a:spcPts val="0"/>
              </a:spcBef>
              <a:spcAft>
                <a:spcPts val="300"/>
              </a:spcAft>
            </a:pPr>
            <a:r>
              <a:rPr lang="hu-HU" sz="1800" b="1" dirty="0"/>
              <a:t>kreatív</a:t>
            </a:r>
            <a:r>
              <a:rPr lang="hu-HU" sz="1800" dirty="0"/>
              <a:t> és </a:t>
            </a:r>
            <a:r>
              <a:rPr lang="hu-HU" sz="1800" b="1" dirty="0"/>
              <a:t>formabontó</a:t>
            </a:r>
            <a:r>
              <a:rPr lang="hu-HU" sz="1800" dirty="0"/>
              <a:t> programokból áll,</a:t>
            </a:r>
          </a:p>
          <a:p>
            <a:pPr marL="360000" lvl="0" indent="-180000">
              <a:spcBef>
                <a:spcPts val="0"/>
              </a:spcBef>
              <a:spcAft>
                <a:spcPts val="300"/>
              </a:spcAft>
            </a:pPr>
            <a:r>
              <a:rPr lang="hu-HU" sz="1800" b="1" dirty="0"/>
              <a:t>összehozza</a:t>
            </a:r>
            <a:r>
              <a:rPr lang="hu-HU" sz="1800" dirty="0"/>
              <a:t> a gyerekes családokat,</a:t>
            </a:r>
          </a:p>
          <a:p>
            <a:pPr marL="360000" lvl="0" indent="-180000">
              <a:spcBef>
                <a:spcPts val="0"/>
              </a:spcBef>
              <a:spcAft>
                <a:spcPts val="300"/>
              </a:spcAft>
            </a:pPr>
            <a:r>
              <a:rPr lang="hu-HU" sz="1800" b="1" dirty="0"/>
              <a:t>behozza</a:t>
            </a:r>
            <a:r>
              <a:rPr lang="hu-HU" sz="1800" dirty="0"/>
              <a:t> a korábbi kezdeményezésekkel még nem elért korosztályokat,</a:t>
            </a:r>
          </a:p>
          <a:p>
            <a:pPr marL="360000" lvl="0" indent="-180000">
              <a:spcBef>
                <a:spcPts val="0"/>
              </a:spcBef>
              <a:spcAft>
                <a:spcPts val="600"/>
              </a:spcAft>
            </a:pPr>
            <a:r>
              <a:rPr lang="hu-HU" sz="1800" dirty="0"/>
              <a:t>szerepet kap benne a cég életében egyre meghatározóbb </a:t>
            </a:r>
            <a:r>
              <a:rPr lang="hu-HU" sz="1800" b="1" dirty="0"/>
              <a:t>generatív mesterséges intelligencia</a:t>
            </a:r>
            <a:r>
              <a:rPr lang="hu-HU" sz="1800" dirty="0"/>
              <a:t> is.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hu-HU" sz="2000" dirty="0"/>
              <a:t>Magyarán egy nem mindennapi eseményt szerveztünk: ez a </a:t>
            </a:r>
            <a:r>
              <a:rPr lang="hu-HU" sz="2000" b="1" dirty="0"/>
              <a:t>gyereknap</a:t>
            </a:r>
            <a:r>
              <a:rPr lang="hu-HU" sz="2000" dirty="0"/>
              <a:t> és a </a:t>
            </a:r>
            <a:r>
              <a:rPr lang="hu-HU" sz="2000" b="1" dirty="0"/>
              <a:t>„</a:t>
            </a:r>
            <a:r>
              <a:rPr lang="hu-HU" sz="2000" b="1" dirty="0" err="1"/>
              <a:t>Bring</a:t>
            </a:r>
            <a:r>
              <a:rPr lang="hu-HU" sz="2000" b="1" dirty="0"/>
              <a:t> </a:t>
            </a:r>
            <a:r>
              <a:rPr lang="hu-HU" sz="2000" b="1" dirty="0" err="1"/>
              <a:t>Your</a:t>
            </a:r>
            <a:r>
              <a:rPr lang="hu-HU" sz="2000" b="1" dirty="0"/>
              <a:t> </a:t>
            </a:r>
            <a:r>
              <a:rPr lang="hu-HU" sz="2000" b="1" dirty="0" err="1"/>
              <a:t>Child</a:t>
            </a:r>
            <a:r>
              <a:rPr lang="hu-HU" sz="2000" b="1" dirty="0"/>
              <a:t> </a:t>
            </a:r>
            <a:r>
              <a:rPr lang="hu-HU" sz="2000" b="1" dirty="0" err="1"/>
              <a:t>to</a:t>
            </a:r>
            <a:r>
              <a:rPr lang="hu-HU" sz="2000" b="1" dirty="0"/>
              <a:t> </a:t>
            </a:r>
            <a:r>
              <a:rPr lang="hu-HU" sz="2000" b="1" dirty="0" err="1"/>
              <a:t>Work</a:t>
            </a:r>
            <a:r>
              <a:rPr lang="hu-HU" sz="2000" b="1" dirty="0"/>
              <a:t>”</a:t>
            </a:r>
            <a:r>
              <a:rPr lang="hu-HU" sz="2000" dirty="0"/>
              <a:t> egyedülálló </a:t>
            </a:r>
            <a:br>
              <a:rPr lang="hu-HU" sz="2000" dirty="0"/>
            </a:br>
            <a:r>
              <a:rPr lang="hu-HU" sz="2000" b="1" dirty="0"/>
              <a:t>ötvözete</a:t>
            </a:r>
            <a:r>
              <a:rPr lang="hu-HU" sz="2000" dirty="0"/>
              <a:t>, a CETIN-re jellemző barátságos körítésben.</a:t>
            </a:r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1B97996B-F792-7784-0C4B-7516161E7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ÖTLET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11AC5B94-9025-1193-001F-B4C5E41007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40557" y="679173"/>
            <a:ext cx="6202017" cy="6202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26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C0CF7-3588-66F6-3FC2-8AA689DAE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>
            <a:extLst>
              <a:ext uri="{FF2B5EF4-FFF2-40B4-BE49-F238E27FC236}">
                <a16:creationId xmlns:a16="http://schemas.microsoft.com/office/drawing/2014/main" id="{10CC96F5-7E92-4EAD-157E-8C50289B2B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7" y="1304924"/>
            <a:ext cx="11160126" cy="4181476"/>
          </a:xfrm>
        </p:spPr>
        <p:txBody>
          <a:bodyPr/>
          <a:lstStyle/>
          <a:p>
            <a:pPr marL="180000" lvl="0" indent="-180000">
              <a:spcBef>
                <a:spcPts val="0"/>
              </a:spcBef>
              <a:spcAft>
                <a:spcPts val="600"/>
              </a:spcAft>
            </a:pPr>
            <a:r>
              <a:rPr lang="hu-HU" sz="2000" dirty="0"/>
              <a:t>A résztvevő 50 gyereket </a:t>
            </a:r>
            <a:r>
              <a:rPr lang="hu-HU" sz="2000" b="1" dirty="0"/>
              <a:t>két korosztályra</a:t>
            </a:r>
            <a:r>
              <a:rPr lang="hu-HU" sz="2000" dirty="0"/>
              <a:t> bontottuk: 10 év alatti, valamint a 10 év felettiekből és középiskolásokból álló korcsoportra.</a:t>
            </a:r>
          </a:p>
          <a:p>
            <a:pPr marL="180000" lvl="0" indent="-180000">
              <a:spcBef>
                <a:spcPts val="0"/>
              </a:spcBef>
              <a:spcAft>
                <a:spcPts val="600"/>
              </a:spcAft>
            </a:pPr>
            <a:r>
              <a:rPr lang="hu-HU" sz="2000" dirty="0"/>
              <a:t>Ugyanazt a </a:t>
            </a:r>
            <a:r>
              <a:rPr lang="hu-HU" sz="2000" b="1" dirty="0"/>
              <a:t>képzési folyamatot</a:t>
            </a:r>
            <a:r>
              <a:rPr lang="hu-HU" sz="2000" dirty="0"/>
              <a:t> vittük végig mindkét csoportra, de mindegyiket az adott korosztály saját nyelvén és értési szintjén.</a:t>
            </a:r>
          </a:p>
          <a:p>
            <a:pPr marL="180000" lvl="0" indent="-180000">
              <a:spcBef>
                <a:spcPts val="0"/>
              </a:spcBef>
              <a:spcAft>
                <a:spcPts val="600"/>
              </a:spcAft>
            </a:pPr>
            <a:r>
              <a:rPr lang="hu-HU" sz="2000" dirty="0"/>
              <a:t>Ízelítőt adtunk a CETIN működéséből, munkatársaiból és érdekes munkaköreiből.</a:t>
            </a:r>
          </a:p>
          <a:p>
            <a:pPr marL="180000" lvl="0" indent="-180000">
              <a:spcBef>
                <a:spcPts val="0"/>
              </a:spcBef>
              <a:spcAft>
                <a:spcPts val="600"/>
              </a:spcAft>
            </a:pPr>
            <a:r>
              <a:rPr lang="hu-HU" sz="2000" dirty="0"/>
              <a:t>A gimnazistákat </a:t>
            </a:r>
            <a:r>
              <a:rPr lang="hu-HU" sz="2000" b="1" dirty="0"/>
              <a:t>karriertanácsadással</a:t>
            </a:r>
            <a:r>
              <a:rPr lang="hu-HU" sz="2000" dirty="0"/>
              <a:t> vártuk 6 különböző </a:t>
            </a:r>
            <a:r>
              <a:rPr lang="hu-HU" sz="2000" b="1" dirty="0" err="1"/>
              <a:t>speed</a:t>
            </a:r>
            <a:r>
              <a:rPr lang="hu-HU" sz="2000" b="1" dirty="0"/>
              <a:t> </a:t>
            </a:r>
            <a:r>
              <a:rPr lang="hu-HU" sz="2000" b="1" dirty="0" err="1"/>
              <a:t>dating</a:t>
            </a:r>
            <a:r>
              <a:rPr lang="hu-HU" sz="2000" dirty="0"/>
              <a:t> jellegű állomással, ahol másik programunkból, a </a:t>
            </a:r>
            <a:r>
              <a:rPr lang="hu-HU" sz="2000" dirty="0" err="1"/>
              <a:t>STEMpowered</a:t>
            </a:r>
            <a:r>
              <a:rPr lang="hu-HU" sz="2000" dirty="0"/>
              <a:t> </a:t>
            </a:r>
            <a:r>
              <a:rPr lang="hu-HU" sz="2000" dirty="0" err="1"/>
              <a:t>by</a:t>
            </a:r>
            <a:r>
              <a:rPr lang="hu-HU" sz="2000" dirty="0"/>
              <a:t> CETIN-</a:t>
            </a:r>
            <a:r>
              <a:rPr lang="hu-HU" sz="2000" dirty="0" err="1"/>
              <a:t>ből</a:t>
            </a:r>
            <a:r>
              <a:rPr lang="hu-HU" sz="2000" dirty="0"/>
              <a:t> már képzett és profi mentorokkal és </a:t>
            </a:r>
            <a:r>
              <a:rPr lang="hu-HU" sz="2000" dirty="0" err="1"/>
              <a:t>buddykkal</a:t>
            </a:r>
            <a:r>
              <a:rPr lang="hu-HU" sz="2000" dirty="0"/>
              <a:t> beszélgethettek.</a:t>
            </a:r>
          </a:p>
          <a:p>
            <a:pPr marL="180000" lvl="0" indent="-180000">
              <a:spcBef>
                <a:spcPts val="0"/>
              </a:spcBef>
              <a:spcAft>
                <a:spcPts val="600"/>
              </a:spcAft>
            </a:pPr>
            <a:r>
              <a:rPr lang="hu-HU" sz="2000" dirty="0"/>
              <a:t>A CETIN szívét (a műszaki háttér legfontosabb részét), a 0-24 órában működő </a:t>
            </a:r>
            <a:r>
              <a:rPr lang="hu-HU" sz="2000" b="1" dirty="0"/>
              <a:t>Network </a:t>
            </a:r>
            <a:r>
              <a:rPr lang="hu-HU" sz="2000" b="1" dirty="0" err="1"/>
              <a:t>Operation</a:t>
            </a:r>
            <a:r>
              <a:rPr lang="hu-HU" sz="2000" b="1" dirty="0"/>
              <a:t> Centert (NOC)</a:t>
            </a:r>
            <a:r>
              <a:rPr lang="hu-HU" sz="2000" dirty="0"/>
              <a:t> szintén mindkét csoport tagjai is meglátogathatták.</a:t>
            </a:r>
          </a:p>
          <a:p>
            <a:pPr marL="180000" lvl="0" indent="-180000">
              <a:spcBef>
                <a:spcPts val="0"/>
              </a:spcBef>
              <a:spcAft>
                <a:spcPts val="600"/>
              </a:spcAft>
            </a:pPr>
            <a:r>
              <a:rPr lang="hu-HU" sz="2000" dirty="0"/>
              <a:t>Az általános iskolásoknak szólt a 6 állomásból álló </a:t>
            </a:r>
            <a:r>
              <a:rPr lang="hu-HU" sz="2000" b="1" dirty="0"/>
              <a:t>CETIN </a:t>
            </a:r>
            <a:r>
              <a:rPr lang="hu-HU" sz="2000" b="1" dirty="0" err="1"/>
              <a:t>Magic</a:t>
            </a:r>
            <a:r>
              <a:rPr lang="hu-HU" sz="2000" b="1" dirty="0"/>
              <a:t> Tour</a:t>
            </a:r>
            <a:r>
              <a:rPr lang="hu-HU" sz="2000" dirty="0"/>
              <a:t> (HR, pénzügy, beszerzés, IT, ipari alpinizmus, NOC), amelyben mélyebb bepillantást kaptak a vállalat működésébe.</a:t>
            </a:r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3A12DF88-151B-7231-3FA1-523E90E1B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MEGVALÓSÍTÁS</a:t>
            </a:r>
          </a:p>
        </p:txBody>
      </p:sp>
    </p:spTree>
    <p:extLst>
      <p:ext uri="{BB962C8B-B14F-4D97-AF65-F5344CB8AC3E}">
        <p14:creationId xmlns:p14="http://schemas.microsoft.com/office/powerpoint/2010/main" val="983781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>
            <a:extLst>
              <a:ext uri="{FF2B5EF4-FFF2-40B4-BE49-F238E27FC236}">
                <a16:creationId xmlns:a16="http://schemas.microsoft.com/office/drawing/2014/main" id="{30F47B3D-12FF-D7D1-D4B7-7CEF35EB90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7" y="1304924"/>
            <a:ext cx="11160126" cy="4647195"/>
          </a:xfrm>
        </p:spPr>
        <p:txBody>
          <a:bodyPr/>
          <a:lstStyle/>
          <a:p>
            <a:pPr marL="180000" lvl="0" indent="-180000">
              <a:spcBef>
                <a:spcPts val="0"/>
              </a:spcBef>
              <a:spcAft>
                <a:spcPts val="600"/>
              </a:spcAft>
            </a:pPr>
            <a:r>
              <a:rPr lang="hu-HU" sz="2000" b="1" dirty="0"/>
              <a:t>Interaktív</a:t>
            </a:r>
            <a:r>
              <a:rPr lang="hu-HU" sz="2000" dirty="0"/>
              <a:t> előadást szerveztünk műveltető oktatás és élménypedagógiai eszközök használatával.</a:t>
            </a:r>
          </a:p>
          <a:p>
            <a:pPr marL="180000" lvl="0" indent="-180000">
              <a:spcBef>
                <a:spcPts val="0"/>
              </a:spcBef>
              <a:spcAft>
                <a:spcPts val="600"/>
              </a:spcAft>
            </a:pPr>
            <a:r>
              <a:rPr lang="hu-HU" sz="2000" dirty="0"/>
              <a:t>Lehetőség nyílt darabokra szétszedett, majd összerakott </a:t>
            </a:r>
            <a:r>
              <a:rPr lang="hu-HU" sz="2000" b="1" dirty="0"/>
              <a:t>laptopok</a:t>
            </a:r>
            <a:r>
              <a:rPr lang="hu-HU" sz="2000" dirty="0"/>
              <a:t> kapcsán a műszaki háttértudás átadására.</a:t>
            </a:r>
          </a:p>
          <a:p>
            <a:pPr marL="180000" lvl="0" indent="-180000">
              <a:spcBef>
                <a:spcPts val="0"/>
              </a:spcBef>
              <a:spcAft>
                <a:spcPts val="600"/>
              </a:spcAft>
            </a:pPr>
            <a:r>
              <a:rPr lang="hu-HU" sz="2000" dirty="0"/>
              <a:t>A gyerekek bejárhatták az épületet és az azt körbevevő gyönyörű, fás-erdős </a:t>
            </a:r>
            <a:r>
              <a:rPr lang="hu-HU" sz="2000" b="1" dirty="0"/>
              <a:t>környezetet</a:t>
            </a:r>
            <a:r>
              <a:rPr lang="hu-HU" sz="2000" dirty="0"/>
              <a:t>.</a:t>
            </a:r>
          </a:p>
          <a:p>
            <a:pPr marL="180000" lvl="0" indent="-180000">
              <a:spcBef>
                <a:spcPts val="0"/>
              </a:spcBef>
              <a:spcAft>
                <a:spcPts val="600"/>
              </a:spcAft>
            </a:pPr>
            <a:r>
              <a:rPr lang="hu-HU" sz="2000" dirty="0"/>
              <a:t>A legkisebbeknek állásbörzét szerveztünk a rájuk szabott, </a:t>
            </a:r>
            <a:r>
              <a:rPr lang="hu-HU" sz="2000" b="1" dirty="0"/>
              <a:t>játékos formában</a:t>
            </a:r>
            <a:r>
              <a:rPr lang="hu-HU" sz="2000" dirty="0"/>
              <a:t>.</a:t>
            </a:r>
          </a:p>
          <a:p>
            <a:pPr marL="180000" lvl="0" indent="-180000">
              <a:spcBef>
                <a:spcPts val="0"/>
              </a:spcBef>
              <a:spcAft>
                <a:spcPts val="600"/>
              </a:spcAft>
            </a:pPr>
            <a:r>
              <a:rPr lang="hu-HU" sz="2000" dirty="0"/>
              <a:t>A CETIN ötödik születésnapja apropóján egy olyan </a:t>
            </a:r>
            <a:r>
              <a:rPr lang="hu-HU" sz="2000" b="1" dirty="0"/>
              <a:t>„5 év, 5 kérdés”</a:t>
            </a:r>
            <a:r>
              <a:rPr lang="hu-HU" sz="2000" dirty="0"/>
              <a:t> jellegű kérdőívet kellett kitölteni, melynek helyes megválaszolásához fel kellett kerekedni az épületben.</a:t>
            </a:r>
          </a:p>
          <a:p>
            <a:pPr marL="180000" lvl="0" indent="-180000">
              <a:spcBef>
                <a:spcPts val="0"/>
              </a:spcBef>
              <a:spcAft>
                <a:spcPts val="600"/>
              </a:spcAft>
            </a:pPr>
            <a:r>
              <a:rPr lang="hu-HU" sz="2000" dirty="0"/>
              <a:t>A </a:t>
            </a:r>
            <a:r>
              <a:rPr lang="hu-HU" sz="2000" b="1" dirty="0"/>
              <a:t>„Mit játszunk?” csoport</a:t>
            </a:r>
            <a:r>
              <a:rPr lang="hu-HU" sz="2000" dirty="0"/>
              <a:t> tagjai, köztük </a:t>
            </a:r>
            <a:r>
              <a:rPr lang="hu-HU" sz="2000" b="1" dirty="0"/>
              <a:t>társasjáték-tervezők</a:t>
            </a:r>
            <a:r>
              <a:rPr lang="hu-HU" sz="2000" dirty="0"/>
              <a:t> tartottak társas-csoportos foglalkozást. Ennek különlegessége az volt, hogy a munkavállalói </a:t>
            </a:r>
            <a:r>
              <a:rPr lang="hu-HU" sz="2000" b="1" dirty="0"/>
              <a:t>képességeket</a:t>
            </a:r>
            <a:r>
              <a:rPr lang="hu-HU" sz="2000" dirty="0"/>
              <a:t> erősítő játékokat hoztak be magukkal (pl. Cégépítők társasjátékot).</a:t>
            </a:r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94F92B01-F31D-1D61-0E98-C8810C5D4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MEGVALÓSÍTÁS</a:t>
            </a:r>
          </a:p>
        </p:txBody>
      </p:sp>
    </p:spTree>
    <p:extLst>
      <p:ext uri="{BB962C8B-B14F-4D97-AF65-F5344CB8AC3E}">
        <p14:creationId xmlns:p14="http://schemas.microsoft.com/office/powerpoint/2010/main" val="1983887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BAC70-B4C8-D28C-FD3F-6745E5C7D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>
            <a:extLst>
              <a:ext uri="{FF2B5EF4-FFF2-40B4-BE49-F238E27FC236}">
                <a16:creationId xmlns:a16="http://schemas.microsoft.com/office/drawing/2014/main" id="{7A1EF59D-FE0B-B719-A0ED-152D840694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9" y="1304924"/>
            <a:ext cx="6804024" cy="4448413"/>
          </a:xfrm>
        </p:spPr>
        <p:txBody>
          <a:bodyPr/>
          <a:lstStyle/>
          <a:p>
            <a:pPr marL="180000" lvl="0" indent="-180000">
              <a:spcBef>
                <a:spcPts val="0"/>
              </a:spcBef>
              <a:spcAft>
                <a:spcPts val="600"/>
              </a:spcAft>
            </a:pPr>
            <a:r>
              <a:rPr lang="hu-HU" sz="2000" dirty="0"/>
              <a:t>CETIN-es </a:t>
            </a:r>
            <a:r>
              <a:rPr lang="hu-HU" sz="2000" b="1" dirty="0"/>
              <a:t>tetkót</a:t>
            </a:r>
            <a:r>
              <a:rPr lang="hu-HU" sz="2000" dirty="0"/>
              <a:t> kérhettek a résztvevők, melyre már rákerült a CETIN új toborzási kampányának a szlogenje is </a:t>
            </a:r>
            <a:br>
              <a:rPr lang="hu-HU" sz="2000" dirty="0"/>
            </a:br>
            <a:r>
              <a:rPr lang="hu-HU" sz="2000" dirty="0"/>
              <a:t>(„Hatással leszel a világra”).</a:t>
            </a:r>
          </a:p>
          <a:p>
            <a:pPr marL="180000" lvl="0" indent="-180000">
              <a:spcBef>
                <a:spcPts val="0"/>
              </a:spcBef>
              <a:spcAft>
                <a:spcPts val="600"/>
              </a:spcAft>
            </a:pPr>
            <a:r>
              <a:rPr lang="hu-HU" sz="2000" b="1" dirty="0"/>
              <a:t>AI-</a:t>
            </a:r>
            <a:r>
              <a:rPr lang="hu-HU" sz="2000" b="1" dirty="0" err="1"/>
              <a:t>jal</a:t>
            </a:r>
            <a:r>
              <a:rPr lang="hu-HU" sz="2000" b="1" dirty="0"/>
              <a:t> készített</a:t>
            </a:r>
            <a:r>
              <a:rPr lang="hu-HU" sz="2000" dirty="0"/>
              <a:t>, többek közt CETIN-es eszközöket ábrázoló színezők várták a művészibb vénájú gyerekeket.</a:t>
            </a:r>
          </a:p>
          <a:p>
            <a:pPr marL="180000" lvl="0" indent="-180000">
              <a:spcBef>
                <a:spcPts val="0"/>
              </a:spcBef>
              <a:spcAft>
                <a:spcPts val="600"/>
              </a:spcAft>
            </a:pPr>
            <a:r>
              <a:rPr lang="hu-HU" sz="2000" dirty="0"/>
              <a:t>Mivel a toborzási kampányunk vezérgondolata a </a:t>
            </a:r>
            <a:r>
              <a:rPr lang="hu-HU" sz="2000" b="1" dirty="0"/>
              <a:t>„Milyen lenne az élet CETIN nélkül?”</a:t>
            </a:r>
            <a:r>
              <a:rPr lang="hu-HU" sz="2000" dirty="0"/>
              <a:t>, ezért ez lett a gyermekeknek meghirdetett </a:t>
            </a:r>
            <a:r>
              <a:rPr lang="hu-HU" sz="2000" b="1" dirty="0"/>
              <a:t>rajzpályázat</a:t>
            </a:r>
            <a:r>
              <a:rPr lang="hu-HU" sz="2000" dirty="0"/>
              <a:t> témája is.</a:t>
            </a:r>
          </a:p>
          <a:p>
            <a:pPr marL="180000" lvl="0" indent="-180000">
              <a:spcBef>
                <a:spcPts val="0"/>
              </a:spcBef>
              <a:spcAft>
                <a:spcPts val="600"/>
              </a:spcAft>
            </a:pPr>
            <a:r>
              <a:rPr lang="hu-HU" sz="2000" dirty="0"/>
              <a:t>A gyerekeket rengeteg új </a:t>
            </a:r>
            <a:r>
              <a:rPr lang="hu-HU" sz="2000" b="1" dirty="0"/>
              <a:t>élmény</a:t>
            </a:r>
            <a:r>
              <a:rPr lang="hu-HU" sz="2000" dirty="0"/>
              <a:t> érte a nap folyamán. </a:t>
            </a:r>
            <a:br>
              <a:rPr lang="hu-HU" sz="2000" dirty="0"/>
            </a:br>
            <a:r>
              <a:rPr lang="hu-HU" sz="2000" dirty="0"/>
              <a:t>A mentális túltelítődésüket megelőzendő, </a:t>
            </a:r>
            <a:r>
              <a:rPr lang="hu-HU" sz="2000" b="1" dirty="0"/>
              <a:t>szenzoros szobát</a:t>
            </a:r>
            <a:r>
              <a:rPr lang="hu-HU" sz="2000" dirty="0"/>
              <a:t> rendeztünk be nekik.</a:t>
            </a:r>
          </a:p>
          <a:p>
            <a:pPr marL="180000" lvl="0" indent="-180000">
              <a:spcBef>
                <a:spcPts val="0"/>
              </a:spcBef>
              <a:spcAft>
                <a:spcPts val="600"/>
              </a:spcAft>
            </a:pPr>
            <a:r>
              <a:rPr lang="hu-HU" sz="2000" dirty="0"/>
              <a:t>Az épület akadálymentesített, de mi a </a:t>
            </a:r>
            <a:r>
              <a:rPr lang="hu-HU" sz="2000" dirty="0" err="1"/>
              <a:t>neurodivergens</a:t>
            </a:r>
            <a:r>
              <a:rPr lang="hu-HU" sz="2000" dirty="0"/>
              <a:t> kollégák és gyerekeik számára is akadálymentessé tettük az eseményt.</a:t>
            </a:r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98E08A31-B287-E410-D586-90D07BA2F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MEGVALÓSÍTÁS</a:t>
            </a:r>
          </a:p>
        </p:txBody>
      </p:sp>
      <p:pic>
        <p:nvPicPr>
          <p:cNvPr id="6" name="Kép 5" descr="A képen Emberi arc, Divatkiegészítő, rajzfilm, ruháza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A045788-379E-DF0A-BC23-094C41CA56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7218" y="-709060"/>
            <a:ext cx="7500730" cy="750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8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A5C27-B82E-DE89-08A1-29BFC559C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>
            <a:extLst>
              <a:ext uri="{FF2B5EF4-FFF2-40B4-BE49-F238E27FC236}">
                <a16:creationId xmlns:a16="http://schemas.microsoft.com/office/drawing/2014/main" id="{3DF4AF6A-56DD-D5D2-6424-1147134FDD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9" y="1304924"/>
            <a:ext cx="6948348" cy="4692631"/>
          </a:xfrm>
        </p:spPr>
        <p:txBody>
          <a:bodyPr/>
          <a:lstStyle/>
          <a:p>
            <a:pPr marL="180000" lvl="0" indent="-180000">
              <a:spcBef>
                <a:spcPts val="0"/>
              </a:spcBef>
              <a:spcAft>
                <a:spcPts val="300"/>
              </a:spcAft>
            </a:pPr>
            <a:r>
              <a:rPr lang="hu-HU" sz="2000" dirty="0"/>
              <a:t>Reggel 10-től délután 4-ig összesen </a:t>
            </a:r>
            <a:r>
              <a:rPr lang="hu-HU" sz="2000" b="1" dirty="0"/>
              <a:t>22 aktivitást</a:t>
            </a:r>
            <a:r>
              <a:rPr lang="hu-HU" sz="2000" dirty="0"/>
              <a:t> szerveztünk.</a:t>
            </a:r>
          </a:p>
          <a:p>
            <a:pPr marL="180000" lvl="0" indent="-180000">
              <a:spcBef>
                <a:spcPts val="0"/>
              </a:spcBef>
              <a:spcAft>
                <a:spcPts val="300"/>
              </a:spcAft>
            </a:pPr>
            <a:r>
              <a:rPr lang="hu-HU" sz="2000" dirty="0"/>
              <a:t>A legnagyobbak az őket jobban érdeklő tematikával, például a </a:t>
            </a:r>
            <a:r>
              <a:rPr lang="hu-HU" sz="2000" b="1" dirty="0"/>
              <a:t>fenntarthatósággal</a:t>
            </a:r>
            <a:r>
              <a:rPr lang="hu-HU" sz="2000" dirty="0"/>
              <a:t> egy külön tematikus szobában találkozhattak, ahol megtudhatták például, hogy napi 3 óra </a:t>
            </a:r>
            <a:r>
              <a:rPr lang="hu-HU" sz="2000" dirty="0" err="1"/>
              <a:t>tiktokozás</a:t>
            </a:r>
            <a:r>
              <a:rPr lang="hu-HU" sz="2000" dirty="0"/>
              <a:t> mennyi víz pazarlásával jár.</a:t>
            </a:r>
          </a:p>
          <a:p>
            <a:pPr marL="180000" lvl="0" indent="-180000">
              <a:spcBef>
                <a:spcPts val="0"/>
              </a:spcBef>
              <a:spcAft>
                <a:spcPts val="300"/>
              </a:spcAft>
            </a:pPr>
            <a:r>
              <a:rPr lang="hu-HU" sz="2000" dirty="0"/>
              <a:t>A </a:t>
            </a:r>
            <a:r>
              <a:rPr lang="hu-HU" sz="2000" b="1" dirty="0"/>
              <a:t>„Kicsi </a:t>
            </a:r>
            <a:r>
              <a:rPr lang="hu-HU" sz="2000" b="1" dirty="0" err="1"/>
              <a:t>stylist</a:t>
            </a:r>
            <a:r>
              <a:rPr lang="hu-HU" sz="2000" b="1" dirty="0"/>
              <a:t> nagy napja”</a:t>
            </a:r>
            <a:r>
              <a:rPr lang="hu-HU" sz="2000" dirty="0"/>
              <a:t> akciónk keretében néhány szülő a gyermeke által kitalált és összeállított ruhában vett részt a rendezvényen.</a:t>
            </a:r>
          </a:p>
          <a:p>
            <a:pPr marL="180000" lvl="0" indent="-180000">
              <a:spcBef>
                <a:spcPts val="0"/>
              </a:spcBef>
              <a:spcAft>
                <a:spcPts val="300"/>
              </a:spcAft>
            </a:pPr>
            <a:r>
              <a:rPr lang="hu-HU" sz="2000" dirty="0"/>
              <a:t>A </a:t>
            </a:r>
            <a:r>
              <a:rPr lang="hu-HU" sz="2000" b="1" dirty="0"/>
              <a:t>telefonkirakós</a:t>
            </a:r>
            <a:r>
              <a:rPr lang="hu-HU" sz="2000" dirty="0"/>
              <a:t> aktivitásnál sorrendbe kellett rakni 16 mobiltelefont a megjelenési évük szerint.</a:t>
            </a:r>
          </a:p>
          <a:p>
            <a:pPr marL="180000" lvl="0" indent="-180000">
              <a:spcBef>
                <a:spcPts val="0"/>
              </a:spcBef>
              <a:spcAft>
                <a:spcPts val="300"/>
              </a:spcAft>
            </a:pPr>
            <a:r>
              <a:rPr lang="hu-HU" sz="2000" dirty="0"/>
              <a:t>Ezen a napon a vállalat konyháján külön </a:t>
            </a:r>
            <a:r>
              <a:rPr lang="hu-HU" sz="2000" b="1" dirty="0"/>
              <a:t>gyerekmenüt</a:t>
            </a:r>
            <a:r>
              <a:rPr lang="hu-HU" sz="2000" dirty="0"/>
              <a:t> készítettek a résztvevőknek.</a:t>
            </a:r>
          </a:p>
          <a:p>
            <a:pPr marL="180000" lvl="0" indent="-180000">
              <a:spcBef>
                <a:spcPts val="0"/>
              </a:spcBef>
              <a:spcAft>
                <a:spcPts val="300"/>
              </a:spcAft>
            </a:pPr>
            <a:r>
              <a:rPr lang="hu-HU" sz="2000" dirty="0"/>
              <a:t>A rajzversenyre érkezett gyerekalkotásokból az </a:t>
            </a:r>
            <a:r>
              <a:rPr lang="hu-HU" sz="2000" b="1" dirty="0"/>
              <a:t>AI segítségével</a:t>
            </a:r>
            <a:r>
              <a:rPr lang="hu-HU" sz="2000" dirty="0"/>
              <a:t> mozgófilmet gyártottunk.</a:t>
            </a:r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B0383BA5-B73C-007C-2AC8-66D8173D4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MEGVALÓSÍTÁS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E8EE10B-1C1A-F211-8C76-7BEE4F6B59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6506" y="6696"/>
            <a:ext cx="4525494" cy="67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647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95C5322E-3F44-25F9-F851-5EFDF7587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EZ A CETIN KID EDITION 2025</a:t>
            </a:r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91F89194-50CC-DE45-A879-09F21E7CCE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15778" y="441672"/>
            <a:ext cx="8430117" cy="5620078"/>
          </a:xfrm>
          <a:prstGeom prst="rect">
            <a:avLst/>
          </a:prstGeom>
        </p:spPr>
      </p:pic>
      <p:pic>
        <p:nvPicPr>
          <p:cNvPr id="16" name="Kép 15" descr="A képen szöveg, képernyőkép, tervezé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02F12F2D-E895-60DA-B07C-97DD6F0DAE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3231" y="868160"/>
            <a:ext cx="3730790" cy="3730790"/>
          </a:xfrm>
          <a:prstGeom prst="rect">
            <a:avLst/>
          </a:prstGeom>
        </p:spPr>
      </p:pic>
      <p:pic>
        <p:nvPicPr>
          <p:cNvPr id="20" name="Kép 19" descr="A képen tetoválás, csukló, szeg, ér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775B62AC-5EE5-794B-0BC4-54439690A7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21087" y="-1"/>
            <a:ext cx="4572000" cy="6749813"/>
          </a:xfrm>
          <a:prstGeom prst="rect">
            <a:avLst/>
          </a:prstGeom>
        </p:spPr>
      </p:pic>
      <p:pic>
        <p:nvPicPr>
          <p:cNvPr id="22" name="Kép 21">
            <a:extLst>
              <a:ext uri="{FF2B5EF4-FFF2-40B4-BE49-F238E27FC236}">
                <a16:creationId xmlns:a16="http://schemas.microsoft.com/office/drawing/2014/main" id="{042A565C-A2BE-506A-7948-8EA44D25DC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3767" y="3687257"/>
            <a:ext cx="4899984" cy="2823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923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980E0-B897-5A19-7D65-F1DC54703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ép 11">
            <a:extLst>
              <a:ext uri="{FF2B5EF4-FFF2-40B4-BE49-F238E27FC236}">
                <a16:creationId xmlns:a16="http://schemas.microsoft.com/office/drawing/2014/main" id="{90804895-511F-58BA-FBA6-4EF492DAE4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5939" y="1304925"/>
            <a:ext cx="2004024" cy="2219390"/>
          </a:xfrm>
          <a:prstGeom prst="rect">
            <a:avLst/>
          </a:prstGeom>
          <a:ln w="6350">
            <a:solidFill>
              <a:srgbClr val="898989"/>
            </a:solidFill>
          </a:ln>
        </p:spPr>
      </p:pic>
      <p:sp>
        <p:nvSpPr>
          <p:cNvPr id="3" name="Cím 2">
            <a:extLst>
              <a:ext uri="{FF2B5EF4-FFF2-40B4-BE49-F238E27FC236}">
                <a16:creationId xmlns:a16="http://schemas.microsoft.com/office/drawing/2014/main" id="{328295A9-13F0-1D44-23C5-E3DEFC056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EZ VOLT A GYEREKNAP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0F56A731-612F-8262-D520-3FACDF22AC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4597" y="1304926"/>
            <a:ext cx="3329086" cy="2219390"/>
          </a:xfrm>
          <a:prstGeom prst="rect">
            <a:avLst/>
          </a:prstGeom>
          <a:ln w="6350">
            <a:solidFill>
              <a:srgbClr val="898989"/>
            </a:solidFill>
          </a:ln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908DF685-DF1A-8499-DC9F-E4F242CF38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5938" y="3657535"/>
            <a:ext cx="3329085" cy="2219390"/>
          </a:xfrm>
          <a:prstGeom prst="rect">
            <a:avLst/>
          </a:prstGeom>
          <a:ln w="6350">
            <a:solidFill>
              <a:srgbClr val="898989"/>
            </a:solidFill>
          </a:ln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6B67C0AC-912E-FDB3-D2C1-D6C81B52E8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6977" y="1304926"/>
            <a:ext cx="3329085" cy="2219390"/>
          </a:xfrm>
          <a:prstGeom prst="rect">
            <a:avLst/>
          </a:prstGeom>
          <a:ln w="6350">
            <a:solidFill>
              <a:srgbClr val="898989"/>
            </a:solidFill>
          </a:ln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9415861F-B963-FE65-91F7-A91ADB3DCEC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09415" y="3657535"/>
            <a:ext cx="2004268" cy="2219390"/>
          </a:xfrm>
          <a:prstGeom prst="rect">
            <a:avLst/>
          </a:prstGeom>
          <a:ln w="6350">
            <a:solidFill>
              <a:srgbClr val="898989"/>
            </a:solidFill>
          </a:ln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3F2CABB3-A7D1-556F-3BC8-F07CCF58994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8318" y="3661265"/>
            <a:ext cx="3329085" cy="2219390"/>
          </a:xfrm>
          <a:prstGeom prst="rect">
            <a:avLst/>
          </a:prstGeom>
          <a:ln w="6350">
            <a:solidFill>
              <a:srgbClr val="898989"/>
            </a:solidFill>
          </a:ln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AF1FF05E-DC43-97DA-54E3-F4AAF72A103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72038" y="3657535"/>
            <a:ext cx="2004268" cy="2219390"/>
          </a:xfrm>
          <a:prstGeom prst="rect">
            <a:avLst/>
          </a:prstGeom>
          <a:ln w="6350">
            <a:solidFill>
              <a:srgbClr val="898989"/>
            </a:solidFill>
          </a:ln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991E8247-A917-213F-A6E4-830C5DD5973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78318" y="1304926"/>
            <a:ext cx="2004268" cy="2219390"/>
          </a:xfrm>
          <a:prstGeom prst="rect">
            <a:avLst/>
          </a:prstGeom>
          <a:ln w="6350">
            <a:solidFill>
              <a:srgbClr val="898989"/>
            </a:solidFill>
          </a:ln>
        </p:spPr>
      </p:pic>
    </p:spTree>
    <p:extLst>
      <p:ext uri="{BB962C8B-B14F-4D97-AF65-F5344CB8AC3E}">
        <p14:creationId xmlns:p14="http://schemas.microsoft.com/office/powerpoint/2010/main" val="220040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25D38-266B-CE58-F8BE-425FCC36A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F4391D60-FF9F-C47D-E48A-9819FBFB8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AZ ÉLETRE KELT GYERMEKRAJZOK</a:t>
            </a:r>
          </a:p>
        </p:txBody>
      </p:sp>
      <p:pic>
        <p:nvPicPr>
          <p:cNvPr id="8" name="Kép 7" descr="A képen rajz, Gyermekrajz, szöveg, vázla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682909B6-C3E8-53AF-0589-80C626A32A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9007074" y="847704"/>
            <a:ext cx="2211768" cy="3126212"/>
          </a:xfrm>
          <a:prstGeom prst="rect">
            <a:avLst/>
          </a:prstGeom>
          <a:ln w="6350">
            <a:solidFill>
              <a:srgbClr val="898989"/>
            </a:solidFill>
          </a:ln>
        </p:spPr>
      </p:pic>
      <p:pic>
        <p:nvPicPr>
          <p:cNvPr id="10" name="Kép 9" descr="A képen szöveg, Gyermekrajz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924C29BA-17BF-CC3E-953A-1697D8F570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490"/>
          <a:stretch>
            <a:fillRect/>
          </a:stretch>
        </p:blipFill>
        <p:spPr>
          <a:xfrm rot="16200000">
            <a:off x="9007076" y="3207936"/>
            <a:ext cx="2211768" cy="3126209"/>
          </a:xfrm>
          <a:prstGeom prst="rect">
            <a:avLst/>
          </a:prstGeom>
          <a:solidFill>
            <a:schemeClr val="bg1"/>
          </a:solidFill>
          <a:ln w="6350">
            <a:solidFill>
              <a:srgbClr val="898989"/>
            </a:solidFill>
          </a:ln>
        </p:spPr>
      </p:pic>
      <p:pic>
        <p:nvPicPr>
          <p:cNvPr id="12" name="Kép 11" descr="A képen vázlat, rajz, Gyermekrajz, művész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00DEA73-F197-5412-5A40-C14C28F52E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973160" y="847703"/>
            <a:ext cx="2211769" cy="3126214"/>
          </a:xfrm>
          <a:prstGeom prst="rect">
            <a:avLst/>
          </a:prstGeom>
          <a:ln w="6350">
            <a:solidFill>
              <a:srgbClr val="898989"/>
            </a:solidFill>
          </a:ln>
        </p:spPr>
      </p:pic>
      <p:pic>
        <p:nvPicPr>
          <p:cNvPr id="14" name="Kép 13" descr="A képen szöveg, kézírás, iskolatábla, rajz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E99D7F1E-599E-6C55-23C1-3F22803185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973160" y="3204909"/>
            <a:ext cx="2211769" cy="3126214"/>
          </a:xfrm>
          <a:prstGeom prst="rect">
            <a:avLst/>
          </a:prstGeom>
          <a:ln w="6350">
            <a:solidFill>
              <a:srgbClr val="898989"/>
            </a:solidFill>
          </a:ln>
        </p:spPr>
      </p:pic>
      <p:pic>
        <p:nvPicPr>
          <p:cNvPr id="4" name="CETIN Gyerekrazj animacio_kicsi.mp4">
            <a:hlinkClick r:id="" action="ppaction://media"/>
            <a:extLst>
              <a:ext uri="{FF2B5EF4-FFF2-40B4-BE49-F238E27FC236}">
                <a16:creationId xmlns:a16="http://schemas.microsoft.com/office/drawing/2014/main" id="{4C291A7B-B3C6-B03F-E19D-33BF8AC4E6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81187" y="1304925"/>
            <a:ext cx="3229626" cy="457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8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>
            <a:extLst>
              <a:ext uri="{FF2B5EF4-FFF2-40B4-BE49-F238E27FC236}">
                <a16:creationId xmlns:a16="http://schemas.microsoft.com/office/drawing/2014/main" id="{B4574409-8AD9-4390-1CD2-A706FCE8BC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8" y="1304924"/>
            <a:ext cx="6430094" cy="4328960"/>
          </a:xfrm>
        </p:spPr>
        <p:txBody>
          <a:bodyPr/>
          <a:lstStyle/>
          <a:p>
            <a:pPr marL="180000" indent="-180000" fontAlgn="base">
              <a:spcBef>
                <a:spcPts val="0"/>
              </a:spcBef>
              <a:spcAft>
                <a:spcPts val="600"/>
              </a:spcAft>
            </a:pPr>
            <a:r>
              <a:rPr lang="hu-HU" sz="2000" b="1" dirty="0"/>
              <a:t>Átlagos elégedettség: 4,79/5,00 (95,7%)</a:t>
            </a:r>
            <a:r>
              <a:rPr lang="hu-HU" sz="2000" dirty="0"/>
              <a:t>.</a:t>
            </a:r>
          </a:p>
          <a:p>
            <a:pPr marL="180000" indent="-180000" fontAlgn="base">
              <a:spcBef>
                <a:spcPts val="0"/>
              </a:spcBef>
              <a:spcAft>
                <a:spcPts val="600"/>
              </a:spcAft>
            </a:pPr>
            <a:r>
              <a:rPr lang="hu-HU" sz="2000" b="1" dirty="0"/>
              <a:t>Top </a:t>
            </a:r>
            <a:r>
              <a:rPr lang="hu-HU" sz="2000" b="1" dirty="0" err="1"/>
              <a:t>Box</a:t>
            </a:r>
            <a:r>
              <a:rPr lang="hu-HU" sz="2000" b="1" dirty="0"/>
              <a:t> </a:t>
            </a:r>
            <a:r>
              <a:rPr lang="hu-HU" sz="2000" b="1" dirty="0" err="1"/>
              <a:t>Score</a:t>
            </a:r>
            <a:r>
              <a:rPr lang="hu-HU" sz="2000" b="1" dirty="0"/>
              <a:t>: 85,7%</a:t>
            </a:r>
            <a:endParaRPr lang="hu-HU" sz="2000" dirty="0"/>
          </a:p>
          <a:p>
            <a:pPr marL="180000" indent="-180000" fontAlgn="base">
              <a:spcBef>
                <a:spcPts val="0"/>
              </a:spcBef>
              <a:spcAft>
                <a:spcPts val="600"/>
              </a:spcAft>
            </a:pPr>
            <a:r>
              <a:rPr lang="hu-HU" sz="2000" b="1" dirty="0"/>
              <a:t>Pozitív értékelési arány: 92,9%</a:t>
            </a:r>
            <a:endParaRPr lang="hu-HU" sz="2000" dirty="0"/>
          </a:p>
          <a:p>
            <a:pPr marL="180000" indent="-180000" fontAlgn="base">
              <a:spcBef>
                <a:spcPts val="0"/>
              </a:spcBef>
              <a:spcAft>
                <a:spcPts val="1200"/>
              </a:spcAft>
            </a:pPr>
            <a:r>
              <a:rPr lang="hu-HU" sz="2000" b="1" dirty="0"/>
              <a:t>Negatív értékelés: 0%</a:t>
            </a:r>
            <a:r>
              <a:rPr lang="hu-HU" sz="2000" dirty="0"/>
              <a:t> - egyetlen család sem adott negatív visszajelzést!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hu-HU" sz="2000" b="1" dirty="0"/>
              <a:t> </a:t>
            </a:r>
            <a:r>
              <a:rPr lang="hu-HU" sz="2000" dirty="0"/>
              <a:t>A kampány eredeti célkitűzései - közösségépítés, STEM-tudatosság növelése, generációk összekapcsolása - mérhetően teljesültek, amit a </a:t>
            </a:r>
            <a:r>
              <a:rPr lang="hu-HU" sz="2000" b="1" dirty="0"/>
              <a:t>0%-os negatív visszajelzési arány</a:t>
            </a:r>
            <a:r>
              <a:rPr lang="hu-HU" sz="2000" dirty="0"/>
              <a:t> és a </a:t>
            </a:r>
            <a:r>
              <a:rPr lang="hu-HU" sz="2000" b="1" dirty="0"/>
              <a:t>22 különböző aktivitás</a:t>
            </a:r>
            <a:r>
              <a:rPr lang="hu-HU" sz="2000" dirty="0"/>
              <a:t> magas részvételi mutatói igazolnak.</a:t>
            </a: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7C8A4B7-D590-F843-4CEE-A3D9E595A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EREDMÉNYEK</a:t>
            </a:r>
            <a:endParaRPr lang="hu-HU" b="1" dirty="0"/>
          </a:p>
        </p:txBody>
      </p:sp>
      <p:pic>
        <p:nvPicPr>
          <p:cNvPr id="6" name="Kép 5" descr="A képen rajzfilm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B3AE499C-39A3-D013-5C63-646EA95BD3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8806" y="-278965"/>
            <a:ext cx="10508092" cy="699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875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6EB45-D371-663A-B56B-8898F9791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>
            <a:extLst>
              <a:ext uri="{FF2B5EF4-FFF2-40B4-BE49-F238E27FC236}">
                <a16:creationId xmlns:a16="http://schemas.microsoft.com/office/drawing/2014/main" id="{EF2F7E8F-9B4D-3BDE-96CF-F8ECB69091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8" y="1304924"/>
            <a:ext cx="6602618" cy="3958451"/>
          </a:xfrm>
        </p:spPr>
        <p:txBody>
          <a:bodyPr/>
          <a:lstStyle/>
          <a:p>
            <a:pPr marL="0" indent="0">
              <a:buNone/>
            </a:pPr>
            <a:r>
              <a:rPr lang="hu-HU" sz="2000" dirty="0"/>
              <a:t>A </a:t>
            </a:r>
            <a:r>
              <a:rPr lang="hu-HU" sz="2000" b="1" dirty="0"/>
              <a:t>92,9%-os pozitív értékelési arány</a:t>
            </a:r>
            <a:r>
              <a:rPr lang="hu-HU" sz="2000" dirty="0"/>
              <a:t> és a konstruktív javaslatok magas száma arra enged következtetni, hogy az esemény nemcsak egyszeri sikert ért el, hanem megalapozta a folytatás lehetőségét és a márkaépítés hosszú távú stratégiáját.</a:t>
            </a:r>
          </a:p>
          <a:p>
            <a:pPr marL="0" indent="0">
              <a:buNone/>
            </a:pPr>
            <a:r>
              <a:rPr lang="hu-HU" sz="2000" dirty="0"/>
              <a:t>Az eredmények alátámasztják, hogy a kampány sikeresen erősítette a </a:t>
            </a:r>
            <a:r>
              <a:rPr lang="hu-HU" sz="2000" b="1" dirty="0"/>
              <a:t>munkavállalói elkötelezettséget</a:t>
            </a:r>
            <a:r>
              <a:rPr lang="hu-HU" sz="2000" dirty="0"/>
              <a:t> és a </a:t>
            </a:r>
            <a:r>
              <a:rPr lang="hu-HU" sz="2000" b="1" dirty="0"/>
              <a:t>CETIN márka családbarát</a:t>
            </a:r>
            <a:r>
              <a:rPr lang="hu-HU" sz="2000" dirty="0"/>
              <a:t> pozicionálását.</a:t>
            </a:r>
          </a:p>
          <a:p>
            <a:pPr marL="0" indent="0">
              <a:buNone/>
            </a:pPr>
            <a:r>
              <a:rPr lang="hu-HU" sz="2000" dirty="0"/>
              <a:t>A CETIN Gyereknap kampány minden mért dimenzióban </a:t>
            </a:r>
            <a:r>
              <a:rPr lang="hu-HU" sz="2000" b="1" dirty="0"/>
              <a:t>kiemelkedő eredményeket</a:t>
            </a:r>
            <a:r>
              <a:rPr lang="hu-HU" sz="2000" dirty="0"/>
              <a:t> produkált, amelyek egyértelműen és hitelesen alátámasztják a kezdeményezés stratégiai és operatív sikerességét.</a:t>
            </a:r>
            <a:br>
              <a:rPr lang="hu-HU" sz="2000" dirty="0"/>
            </a:br>
            <a:endParaRPr lang="hu-HU" sz="2000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BC670B8-C558-BB0D-5E85-7452CCDAB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EREDMÉNYEK</a:t>
            </a:r>
            <a:endParaRPr lang="hu-HU" b="1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5E27263-3C34-F68D-B860-8145BE7647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7234" y="106125"/>
            <a:ext cx="4763334" cy="714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591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0FC471-BF1F-B003-3230-5F79533DFAE8}"/>
              </a:ext>
            </a:extLst>
          </p:cNvPr>
          <p:cNvSpPr txBox="1"/>
          <p:nvPr/>
        </p:nvSpPr>
        <p:spPr>
          <a:xfrm>
            <a:off x="6912865" y="2616942"/>
            <a:ext cx="3876382" cy="5232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hu-HU" sz="2800" b="1" i="0" dirty="0">
                <a:solidFill>
                  <a:schemeClr val="bg1"/>
                </a:solidFill>
                <a:latin typeface="Helvetica" panose="020B0504020202030204" pitchFamily="34" charset="0"/>
              </a:rPr>
              <a:t>MERAKI MARKETING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A1D9D6-241C-EA7B-2273-63D2BC22A604}"/>
              </a:ext>
            </a:extLst>
          </p:cNvPr>
          <p:cNvSpPr txBox="1"/>
          <p:nvPr/>
        </p:nvSpPr>
        <p:spPr>
          <a:xfrm>
            <a:off x="6912864" y="3307080"/>
            <a:ext cx="3980423" cy="158297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hu-HU" dirty="0">
                <a:solidFill>
                  <a:schemeClr val="bg1"/>
                </a:solidFill>
                <a:latin typeface="Helvetica" panose="020B0504020202030204" pitchFamily="34" charset="0"/>
              </a:rPr>
              <a:t>1033 Budapest, </a:t>
            </a:r>
            <a:br>
              <a:rPr lang="hu-HU" dirty="0">
                <a:solidFill>
                  <a:schemeClr val="bg1"/>
                </a:solidFill>
                <a:latin typeface="Helvetica" panose="020B0504020202030204" pitchFamily="34" charset="0"/>
              </a:rPr>
            </a:br>
            <a:r>
              <a:rPr lang="hu-HU" dirty="0">
                <a:solidFill>
                  <a:schemeClr val="bg1"/>
                </a:solidFill>
                <a:latin typeface="Helvetica" panose="020B0504020202030204" pitchFamily="34" charset="0"/>
              </a:rPr>
              <a:t>Folyamőr utca 5/B-C. </a:t>
            </a:r>
            <a:r>
              <a:rPr lang="hu-HU" dirty="0" err="1">
                <a:solidFill>
                  <a:schemeClr val="bg1"/>
                </a:solidFill>
                <a:latin typeface="Helvetica" panose="020B0504020202030204" pitchFamily="34" charset="0"/>
              </a:rPr>
              <a:t>lház</a:t>
            </a:r>
            <a:r>
              <a:rPr lang="hu-HU" dirty="0">
                <a:solidFill>
                  <a:schemeClr val="bg1"/>
                </a:solidFill>
                <a:latin typeface="Helvetica" panose="020B0504020202030204" pitchFamily="34" charset="0"/>
              </a:rPr>
              <a:t>. 201. ajtó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hu-HU" b="0" i="0" dirty="0" err="1">
                <a:solidFill>
                  <a:schemeClr val="bg1"/>
                </a:solidFill>
                <a:latin typeface="Helvetica" panose="020B0504020202030204" pitchFamily="34" charset="0"/>
              </a:rPr>
              <a:t>info@meraki.hu</a:t>
            </a:r>
            <a:endParaRPr lang="hu-HU" b="0" i="0" dirty="0">
              <a:solidFill>
                <a:schemeClr val="bg1"/>
              </a:solidFill>
              <a:latin typeface="Helvetica" panose="020B0504020202030204" pitchFamily="34" charset="0"/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hu-HU" b="0" i="0" dirty="0" err="1">
                <a:solidFill>
                  <a:schemeClr val="bg1"/>
                </a:solidFill>
                <a:latin typeface="Helvetica" panose="020B0504020202030204" pitchFamily="34" charset="0"/>
              </a:rPr>
              <a:t>www.meraki.hu</a:t>
            </a:r>
            <a:endParaRPr lang="hu-HU" b="0" i="0" dirty="0">
              <a:solidFill>
                <a:schemeClr val="bg1"/>
              </a:solidFill>
              <a:latin typeface="Helvetica" panose="020B0504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484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meraki">
      <a:dk1>
        <a:srgbClr val="000000"/>
      </a:dk1>
      <a:lt1>
        <a:srgbClr val="FFFFFF"/>
      </a:lt1>
      <a:dk2>
        <a:srgbClr val="CC1126"/>
      </a:dk2>
      <a:lt2>
        <a:srgbClr val="E7E6E6"/>
      </a:lt2>
      <a:accent1>
        <a:srgbClr val="CC1125"/>
      </a:accent1>
      <a:accent2>
        <a:srgbClr val="FEFFFF"/>
      </a:accent2>
      <a:accent3>
        <a:srgbClr val="EAEAEA"/>
      </a:accent3>
      <a:accent4>
        <a:srgbClr val="D5D5D5"/>
      </a:accent4>
      <a:accent5>
        <a:srgbClr val="C0C0C0"/>
      </a:accent5>
      <a:accent6>
        <a:srgbClr val="A9A9A9"/>
      </a:accent6>
      <a:hlink>
        <a:srgbClr val="CC1125"/>
      </a:hlink>
      <a:folHlink>
        <a:srgbClr val="CC1125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0B4CB7B-EC5E-4ECD-908C-CC62A0EC0DFB}" vid="{D17E73FD-74E9-489C-B826-E769C3002F68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D961E6AFAE2649872F4245B9F551D5" ma:contentTypeVersion="15" ma:contentTypeDescription="Create a new document." ma:contentTypeScope="" ma:versionID="edd2a486295b867767ed64403347c02b">
  <xsd:schema xmlns:xsd="http://www.w3.org/2001/XMLSchema" xmlns:xs="http://www.w3.org/2001/XMLSchema" xmlns:p="http://schemas.microsoft.com/office/2006/metadata/properties" xmlns:ns2="f0434823-d546-43e7-a2cc-3141d576108d" xmlns:ns3="31896f25-6b41-41b3-afd7-2bee0b170b8d" targetNamespace="http://schemas.microsoft.com/office/2006/metadata/properties" ma:root="true" ma:fieldsID="f5e9cab7ebdc1c6f107f3c81adb936b8" ns2:_="" ns3:_="">
    <xsd:import namespace="f0434823-d546-43e7-a2cc-3141d576108d"/>
    <xsd:import namespace="31896f25-6b41-41b3-afd7-2bee0b170b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434823-d546-43e7-a2cc-3141d57610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61a7f5ff-2a8b-4825-b663-7c151f8345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896f25-6b41-41b3-afd7-2bee0b170b8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56cba94-3a4e-43ef-bf8d-7378df36282a}" ma:internalName="TaxCatchAll" ma:showField="CatchAllData" ma:web="31896f25-6b41-41b3-afd7-2bee0b170b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0434823-d546-43e7-a2cc-3141d576108d">
      <Terms xmlns="http://schemas.microsoft.com/office/infopath/2007/PartnerControls"/>
    </lcf76f155ced4ddcb4097134ff3c332f>
    <TaxCatchAll xmlns="31896f25-6b41-41b3-afd7-2bee0b170b8d" xsi:nil="true"/>
  </documentManagement>
</p:properties>
</file>

<file path=customXml/itemProps1.xml><?xml version="1.0" encoding="utf-8"?>
<ds:datastoreItem xmlns:ds="http://schemas.openxmlformats.org/officeDocument/2006/customXml" ds:itemID="{CC2504BF-2DD9-4889-8021-E5B178064C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434823-d546-43e7-a2cc-3141d576108d"/>
    <ds:schemaRef ds:uri="31896f25-6b41-41b3-afd7-2bee0b170b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AAA32EF-E038-43DC-B94E-6A870814C85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1B3D95-F347-468C-A825-CD72D4F478EE}">
  <ds:schemaRefs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e4a219d6-7d54-4c67-9bd8-c74f5ce52dd6"/>
    <ds:schemaRef ds:uri="http://schemas.microsoft.com/office/2006/metadata/properties"/>
    <ds:schemaRef ds:uri="eea68e55-ce5a-41fb-b125-f89d05dab63b"/>
    <ds:schemaRef ds:uri="http://www.w3.org/XML/1998/namespace"/>
    <ds:schemaRef ds:uri="http://purl.org/dc/dcmitype/"/>
    <ds:schemaRef ds:uri="f0434823-d546-43e7-a2cc-3141d576108d"/>
    <ds:schemaRef ds:uri="31896f25-6b41-41b3-afd7-2bee0b170b8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Office-téma</Template>
  <TotalTime>201</TotalTime>
  <Words>852</Words>
  <Application>Microsoft Office PowerPoint</Application>
  <PresentationFormat>Widescreen</PresentationFormat>
  <Paragraphs>58</Paragraphs>
  <Slides>13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Office-téma</vt:lpstr>
      <vt:lpstr>HRBEST 2025</vt:lpstr>
      <vt:lpstr>KIHÍVÁS</vt:lpstr>
      <vt:lpstr>ÖTLET</vt:lpstr>
      <vt:lpstr>MEGVALÓSÍTÁS</vt:lpstr>
      <vt:lpstr>MEGVALÓSÍTÁS</vt:lpstr>
      <vt:lpstr>MEGVALÓSÍTÁS</vt:lpstr>
      <vt:lpstr>MEGVALÓSÍTÁS</vt:lpstr>
      <vt:lpstr>EZ A CETIN KID EDITION 2025</vt:lpstr>
      <vt:lpstr>EZ VOLT A GYEREKNAP</vt:lpstr>
      <vt:lpstr>AZ ÉLETRE KELT GYERMEKRAJZOK</vt:lpstr>
      <vt:lpstr>EREDMÉNYEK</vt:lpstr>
      <vt:lpstr>EREDMÉNYEK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Richárd Mózsi</dc:creator>
  <cp:lastModifiedBy>Bánóczy Lili</cp:lastModifiedBy>
  <cp:revision>40</cp:revision>
  <dcterms:created xsi:type="dcterms:W3CDTF">2023-01-26T07:42:49Z</dcterms:created>
  <dcterms:modified xsi:type="dcterms:W3CDTF">2025-06-20T10:15:51Z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0x010100F2D961E6AFAE2649872F4245B9F551D5</vt:lpwstr>
  </property>
  <property fmtid="{D5CDD505-2E9C-101B-9397-08002B2CF9AE}" pid="3" name="MSIP_Label_d0167c36-b4d5-4e4e-bd61-39632ce73ec8_Enabled">
    <vt:lpwstr>true</vt:lpwstr>
  </property>
  <property fmtid="{D5CDD505-2E9C-101B-9397-08002B2CF9AE}" pid="4" name="MSIP_Label_d0167c36-b4d5-4e4e-bd61-39632ce73ec8_SetDate">
    <vt:lpwstr>2025-06-20T09:10:35Z</vt:lpwstr>
  </property>
  <property fmtid="{D5CDD505-2E9C-101B-9397-08002B2CF9AE}" pid="5" name="MSIP_Label_d0167c36-b4d5-4e4e-bd61-39632ce73ec8_Method">
    <vt:lpwstr>Privileged</vt:lpwstr>
  </property>
  <property fmtid="{D5CDD505-2E9C-101B-9397-08002B2CF9AE}" pid="6" name="MSIP_Label_d0167c36-b4d5-4e4e-bd61-39632ce73ec8_Name">
    <vt:lpwstr>Open</vt:lpwstr>
  </property>
  <property fmtid="{D5CDD505-2E9C-101B-9397-08002B2CF9AE}" pid="7" name="MSIP_Label_d0167c36-b4d5-4e4e-bd61-39632ce73ec8_SiteId">
    <vt:lpwstr>169bbd4f-4054-49cd-a5c7-0244ab23e3a8</vt:lpwstr>
  </property>
  <property fmtid="{D5CDD505-2E9C-101B-9397-08002B2CF9AE}" pid="8" name="MSIP_Label_d0167c36-b4d5-4e4e-bd61-39632ce73ec8_ActionId">
    <vt:lpwstr>4c7dda6a-b546-487e-a5cc-d32210d54fe4</vt:lpwstr>
  </property>
  <property fmtid="{D5CDD505-2E9C-101B-9397-08002B2CF9AE}" pid="9" name="MSIP_Label_d0167c36-b4d5-4e4e-bd61-39632ce73ec8_ContentBits">
    <vt:lpwstr>1</vt:lpwstr>
  </property>
  <property fmtid="{D5CDD505-2E9C-101B-9397-08002B2CF9AE}" pid="10" name="MSIP_Label_d0167c36-b4d5-4e4e-bd61-39632ce73ec8_Tag">
    <vt:lpwstr>10, 0, 1, 1</vt:lpwstr>
  </property>
  <property fmtid="{D5CDD505-2E9C-101B-9397-08002B2CF9AE}" pid="11" name="ClassificationContentMarkingHeaderLocations">
    <vt:lpwstr>Office-téma:3</vt:lpwstr>
  </property>
  <property fmtid="{D5CDD505-2E9C-101B-9397-08002B2CF9AE}" pid="12" name="ClassificationContentMarkingHeaderText">
    <vt:lpwstr>Open</vt:lpwstr>
  </property>
  <property fmtid="{D5CDD505-2E9C-101B-9397-08002B2CF9AE}" pid="13" name="MediaServiceImageTags">
    <vt:lpwstr/>
  </property>
</Properties>
</file>